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4"/>
  </p:notesMasterIdLst>
  <p:sldIdLst>
    <p:sldId id="278" r:id="rId4"/>
    <p:sldId id="257" r:id="rId5"/>
    <p:sldId id="307" r:id="rId6"/>
    <p:sldId id="311" r:id="rId7"/>
    <p:sldId id="265" r:id="rId8"/>
    <p:sldId id="258" r:id="rId9"/>
    <p:sldId id="272" r:id="rId10"/>
    <p:sldId id="266" r:id="rId11"/>
    <p:sldId id="310" r:id="rId12"/>
    <p:sldId id="304" r:id="rId13"/>
    <p:sldId id="267" r:id="rId14"/>
    <p:sldId id="282" r:id="rId15"/>
    <p:sldId id="288" r:id="rId16"/>
    <p:sldId id="298" r:id="rId17"/>
    <p:sldId id="309" r:id="rId18"/>
    <p:sldId id="289" r:id="rId19"/>
    <p:sldId id="306" r:id="rId20"/>
    <p:sldId id="300" r:id="rId21"/>
    <p:sldId id="301" r:id="rId22"/>
    <p:sldId id="261" r:id="rId23"/>
    <p:sldId id="308" r:id="rId24"/>
    <p:sldId id="262" r:id="rId25"/>
    <p:sldId id="302" r:id="rId26"/>
    <p:sldId id="303" r:id="rId27"/>
    <p:sldId id="294" r:id="rId28"/>
    <p:sldId id="287" r:id="rId29"/>
    <p:sldId id="297" r:id="rId30"/>
    <p:sldId id="274" r:id="rId31"/>
    <p:sldId id="305" r:id="rId32"/>
    <p:sldId id="295" r:id="rId33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91032" autoAdjust="0"/>
  </p:normalViewPr>
  <p:slideViewPr>
    <p:cSldViewPr snapToObjects="1">
      <p:cViewPr varScale="1">
        <p:scale>
          <a:sx n="125" d="100"/>
          <a:sy n="125" d="100"/>
        </p:scale>
        <p:origin x="-712" y="-104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11/09/14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30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examples, </a:t>
            </a:r>
          </a:p>
          <a:p>
            <a:r>
              <a:rPr lang="en-US" dirty="0" smtClean="0"/>
              <a:t>Let audience</a:t>
            </a:r>
            <a:r>
              <a:rPr lang="en-US" baseline="0" dirty="0" smtClean="0"/>
              <a:t> guess what the outcome will be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that it also works on entangled states.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300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11/09/14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5" Type="http://schemas.openxmlformats.org/officeDocument/2006/relationships/image" Target="../media/image25.emf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52.emf"/><Relationship Id="rId13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2.emf"/><Relationship Id="rId5" Type="http://schemas.openxmlformats.org/officeDocument/2006/relationships/image" Target="../media/image4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64.emf"/><Relationship Id="rId9" Type="http://schemas.openxmlformats.org/officeDocument/2006/relationships/image" Target="../media/image6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7" descr="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5612" r="4897" b="7460"/>
          <a:stretch>
            <a:fillRect/>
          </a:stretch>
        </p:blipFill>
        <p:spPr bwMode="auto">
          <a:xfrm>
            <a:off x="4427984" y="4579352"/>
            <a:ext cx="2028514" cy="14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pic>
        <p:nvPicPr>
          <p:cNvPr id="13" name="Afbeelding 12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12987"/>
            <a:ext cx="2996952" cy="2996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840048" y="2825502"/>
            <a:ext cx="589072" cy="589072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4139952" y="1506158"/>
            <a:ext cx="2952328" cy="16561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930941" y="2807559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153915" y="3160572"/>
            <a:ext cx="1494942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Ovaal 4"/>
          <p:cNvSpPr/>
          <p:nvPr/>
        </p:nvSpPr>
        <p:spPr>
          <a:xfrm>
            <a:off x="5436096" y="1628800"/>
            <a:ext cx="3627547" cy="3627547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 bwMode="auto">
          <a:xfrm flipH="1">
            <a:off x="5220072" y="3237180"/>
            <a:ext cx="216024" cy="2208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H="1">
            <a:off x="5292080" y="5192161"/>
            <a:ext cx="2448272" cy="3816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29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2" animBg="1"/>
      <p:bldP spid="1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1115616" y="2848355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086692" y="4951339"/>
            <a:ext cx="682550" cy="682549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5871605" y="2489305"/>
            <a:ext cx="682550" cy="682549"/>
          </a:xfrm>
          <a:prstGeom prst="rect">
            <a:avLst/>
          </a:prstGeom>
        </p:spPr>
      </p:pic>
      <p:grpSp>
        <p:nvGrpSpPr>
          <p:cNvPr id="36" name="Groeperen 35"/>
          <p:cNvGrpSpPr/>
          <p:nvPr/>
        </p:nvGrpSpPr>
        <p:grpSpPr>
          <a:xfrm>
            <a:off x="5992777" y="3717371"/>
            <a:ext cx="1051187" cy="1871869"/>
            <a:chOff x="5952842" y="2852936"/>
            <a:chExt cx="620864" cy="1105584"/>
          </a:xfrm>
        </p:grpSpPr>
        <p:cxnSp>
          <p:nvCxnSpPr>
            <p:cNvPr id="19" name="Rechte verbindingslijn 18"/>
            <p:cNvCxnSpPr/>
            <p:nvPr/>
          </p:nvCxnSpPr>
          <p:spPr bwMode="auto">
            <a:xfrm flipV="1">
              <a:off x="6154410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echte verbindingslijn 1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5"/>
              <a:ext cx="403135" cy="403135"/>
            </a:xfrm>
            <a:prstGeom prst="rect">
              <a:avLst/>
            </a:prstGeom>
          </p:spPr>
        </p:pic>
      </p:grpSp>
      <p:pic>
        <p:nvPicPr>
          <p:cNvPr id="31" name="Afbeelding 30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4792913" y="4578100"/>
            <a:ext cx="544367" cy="544365"/>
          </a:xfrm>
          <a:prstGeom prst="rect">
            <a:avLst/>
          </a:prstGeom>
        </p:spPr>
      </p:pic>
      <p:pic>
        <p:nvPicPr>
          <p:cNvPr id="32" name="Afbeelding 31" descr="PurpleSpin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792913" y="2297414"/>
            <a:ext cx="544367" cy="544365"/>
          </a:xfrm>
          <a:prstGeom prst="rect">
            <a:avLst/>
          </a:prstGeom>
        </p:spPr>
      </p:pic>
      <p:pic>
        <p:nvPicPr>
          <p:cNvPr id="33" name="Afbeelding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30" y="2188632"/>
            <a:ext cx="397204" cy="213134"/>
          </a:xfrm>
          <a:prstGeom prst="rect">
            <a:avLst/>
          </a:prstGeom>
        </p:spPr>
      </p:pic>
      <p:pic>
        <p:nvPicPr>
          <p:cNvPr id="34" name="Afbeelding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09" y="2056849"/>
            <a:ext cx="213134" cy="251886"/>
          </a:xfrm>
          <a:prstGeom prst="rect">
            <a:avLst/>
          </a:prstGeom>
        </p:spPr>
      </p:pic>
      <p:pic>
        <p:nvPicPr>
          <p:cNvPr id="35" name="Afbeelding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8" y="2671424"/>
            <a:ext cx="251885" cy="261573"/>
          </a:xfrm>
          <a:prstGeom prst="rect">
            <a:avLst/>
          </a:prstGeom>
        </p:spPr>
      </p:pic>
      <p:grpSp>
        <p:nvGrpSpPr>
          <p:cNvPr id="38" name="Groeperen 37"/>
          <p:cNvGrpSpPr/>
          <p:nvPr/>
        </p:nvGrpSpPr>
        <p:grpSpPr>
          <a:xfrm>
            <a:off x="5808459" y="1304226"/>
            <a:ext cx="1051187" cy="1871868"/>
            <a:chOff x="5952842" y="2852936"/>
            <a:chExt cx="620864" cy="1105583"/>
          </a:xfrm>
        </p:grpSpPr>
        <p:cxnSp>
          <p:nvCxnSpPr>
            <p:cNvPr id="39" name="Rechte verbindingslijn 38"/>
            <p:cNvCxnSpPr/>
            <p:nvPr/>
          </p:nvCxnSpPr>
          <p:spPr bwMode="auto">
            <a:xfrm flipV="1">
              <a:off x="6158215" y="3132651"/>
              <a:ext cx="0" cy="67645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 flipV="1">
              <a:off x="6147166" y="2852936"/>
              <a:ext cx="426539" cy="9561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Rechte verbindingslijn 40"/>
            <p:cNvCxnSpPr/>
            <p:nvPr/>
          </p:nvCxnSpPr>
          <p:spPr bwMode="auto">
            <a:xfrm flipH="1">
              <a:off x="6147166" y="3535096"/>
              <a:ext cx="426540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Rechte verbindingslijn 41"/>
            <p:cNvCxnSpPr/>
            <p:nvPr/>
          </p:nvCxnSpPr>
          <p:spPr bwMode="auto">
            <a:xfrm flipH="1">
              <a:off x="6154410" y="2858637"/>
              <a:ext cx="406423" cy="27401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Rechte verbindingslijn 42"/>
            <p:cNvCxnSpPr/>
            <p:nvPr/>
          </p:nvCxnSpPr>
          <p:spPr bwMode="auto">
            <a:xfrm flipV="1">
              <a:off x="6560833" y="2878926"/>
              <a:ext cx="0" cy="67645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4" name="Afbeelding 43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842" y="3555384"/>
              <a:ext cx="403135" cy="403135"/>
            </a:xfrm>
            <a:prstGeom prst="rect">
              <a:avLst/>
            </a:prstGeom>
          </p:spPr>
        </p:pic>
      </p:grpSp>
      <p:pic>
        <p:nvPicPr>
          <p:cNvPr id="45" name="Afbeelding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9" y="4460631"/>
            <a:ext cx="213134" cy="251886"/>
          </a:xfrm>
          <a:prstGeom prst="rect">
            <a:avLst/>
          </a:prstGeom>
        </p:spPr>
      </p:pic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5013176"/>
            <a:ext cx="251885" cy="261573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23" y="4605950"/>
            <a:ext cx="397204" cy="213134"/>
          </a:xfrm>
          <a:prstGeom prst="rect">
            <a:avLst/>
          </a:prstGeom>
        </p:spPr>
      </p:pic>
      <p:sp>
        <p:nvSpPr>
          <p:cNvPr id="48" name="Ovaal 47"/>
          <p:cNvSpPr/>
          <p:nvPr/>
        </p:nvSpPr>
        <p:spPr bwMode="auto">
          <a:xfrm>
            <a:off x="5940152" y="2459032"/>
            <a:ext cx="447777" cy="1778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Ovaal 48"/>
          <p:cNvSpPr/>
          <p:nvPr/>
        </p:nvSpPr>
        <p:spPr bwMode="auto">
          <a:xfrm rot="1800000">
            <a:off x="6096624" y="4993668"/>
            <a:ext cx="722294" cy="2692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839">
            <a:off x="473821" y="4538917"/>
            <a:ext cx="396465" cy="396465"/>
          </a:xfrm>
          <a:prstGeom prst="rect">
            <a:avLst/>
          </a:prstGeom>
        </p:spPr>
      </p:pic>
      <p:pic>
        <p:nvPicPr>
          <p:cNvPr id="50" name="Afbeelding 49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2792">
            <a:off x="722631" y="1427975"/>
            <a:ext cx="396465" cy="396465"/>
          </a:xfrm>
          <a:prstGeom prst="rect">
            <a:avLst/>
          </a:prstGeom>
        </p:spPr>
      </p:pic>
      <p:pic>
        <p:nvPicPr>
          <p:cNvPr id="51" name="Afbeelding 5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3266">
            <a:off x="3697167" y="5475782"/>
            <a:ext cx="396465" cy="396465"/>
          </a:xfrm>
          <a:prstGeom prst="rect">
            <a:avLst/>
          </a:prstGeom>
        </p:spPr>
      </p:pic>
      <p:pic>
        <p:nvPicPr>
          <p:cNvPr id="52" name="Afbeelding 51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20" y="3779505"/>
            <a:ext cx="396465" cy="396465"/>
          </a:xfrm>
          <a:prstGeom prst="rect">
            <a:avLst/>
          </a:prstGeom>
        </p:spPr>
      </p:pic>
      <p:pic>
        <p:nvPicPr>
          <p:cNvPr id="53" name="Afbeelding 52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8759">
            <a:off x="3403531" y="1917819"/>
            <a:ext cx="396465" cy="396465"/>
          </a:xfrm>
          <a:prstGeom prst="rect">
            <a:avLst/>
          </a:prstGeom>
        </p:spPr>
      </p:pic>
      <p:sp>
        <p:nvSpPr>
          <p:cNvPr id="54" name="Freeform 17"/>
          <p:cNvSpPr/>
          <p:nvPr/>
        </p:nvSpPr>
        <p:spPr>
          <a:xfrm rot="18900000">
            <a:off x="1695451" y="2543565"/>
            <a:ext cx="2201383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Freeform 17"/>
          <p:cNvSpPr/>
          <p:nvPr/>
        </p:nvSpPr>
        <p:spPr>
          <a:xfrm rot="578628">
            <a:off x="1993803" y="3504012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Freeform 17"/>
          <p:cNvSpPr/>
          <p:nvPr/>
        </p:nvSpPr>
        <p:spPr>
          <a:xfrm rot="18559633">
            <a:off x="243903" y="3795856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Freeform 17"/>
          <p:cNvSpPr/>
          <p:nvPr/>
        </p:nvSpPr>
        <p:spPr>
          <a:xfrm rot="14389679">
            <a:off x="394858" y="2294742"/>
            <a:ext cx="18957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Freeform 17"/>
          <p:cNvSpPr/>
          <p:nvPr/>
        </p:nvSpPr>
        <p:spPr>
          <a:xfrm rot="2763136">
            <a:off x="1509466" y="4374507"/>
            <a:ext cx="2909924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2" grpId="0" animBg="1"/>
      <p:bldP spid="6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Taminiau</a:t>
            </a:r>
            <a:r>
              <a:rPr lang="en-US" dirty="0" smtClean="0"/>
              <a:t> et al. (2012) Phys. Rev. Let. </a:t>
            </a:r>
            <a:endParaRPr lang="en-US" dirty="0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5" y="3282588"/>
            <a:ext cx="1795827" cy="179582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5435900" y="2678577"/>
            <a:ext cx="396465" cy="396465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4928856" y="4661231"/>
            <a:ext cx="396465" cy="39646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1" y="3705813"/>
            <a:ext cx="557375" cy="371582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9" y="3705812"/>
            <a:ext cx="371584" cy="371583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3353998" y="5313086"/>
            <a:ext cx="396465" cy="396465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2298081" y="3228605"/>
            <a:ext cx="3361306" cy="51517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622239">
            <a:off x="2312321" y="4161176"/>
            <a:ext cx="2772351" cy="42490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766202" y="3343344"/>
            <a:ext cx="396465" cy="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</a:t>
            </a:r>
            <a:r>
              <a:rPr lang="en-US" dirty="0" smtClean="0"/>
              <a:t>carbon spins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33362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552352"/>
            <a:ext cx="3888431" cy="3130686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267037" y="3003293"/>
            <a:ext cx="1137320" cy="829513"/>
            <a:chOff x="827584" y="2946265"/>
            <a:chExt cx="1137320" cy="829513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137817" y="3185861"/>
              <a:ext cx="589917" cy="589917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946265"/>
              <a:ext cx="1137320" cy="282422"/>
            </a:xfrm>
            <a:prstGeom prst="rect">
              <a:avLst/>
            </a:prstGeom>
          </p:spPr>
        </p:pic>
      </p:grpSp>
      <p:grpSp>
        <p:nvGrpSpPr>
          <p:cNvPr id="11" name="Groeperen 10"/>
          <p:cNvGrpSpPr/>
          <p:nvPr/>
        </p:nvGrpSpPr>
        <p:grpSpPr>
          <a:xfrm>
            <a:off x="6522144" y="2736217"/>
            <a:ext cx="1296144" cy="738664"/>
            <a:chOff x="7668344" y="3034805"/>
            <a:chExt cx="1296144" cy="738664"/>
          </a:xfrm>
        </p:grpSpPr>
        <p:sp>
          <p:nvSpPr>
            <p:cNvPr id="8" name="Ovaal 7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668344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7812360" y="3034805"/>
              <a:ext cx="11521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X-readout</a:t>
              </a:r>
            </a:p>
            <a:p>
              <a:pPr algn="l"/>
              <a:r>
                <a:rPr lang="en-US" sz="1400" dirty="0" smtClean="0"/>
                <a:t>Y-readout</a:t>
              </a:r>
            </a:p>
            <a:p>
              <a:pPr algn="l"/>
              <a:r>
                <a:rPr lang="en-US" sz="1400" dirty="0" smtClean="0"/>
                <a:t>Z-readout</a:t>
              </a: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3635896" y="191683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Carbon initialized in</a:t>
            </a:r>
          </a:p>
        </p:txBody>
      </p:sp>
      <p:pic>
        <p:nvPicPr>
          <p:cNvPr id="18" name="Afbeelding 1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-10046"/>
          <a:stretch/>
        </p:blipFill>
        <p:spPr>
          <a:xfrm>
            <a:off x="5292080" y="1973589"/>
            <a:ext cx="287874" cy="1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eperen 102"/>
          <p:cNvGrpSpPr/>
          <p:nvPr/>
        </p:nvGrpSpPr>
        <p:grpSpPr>
          <a:xfrm rot="3691939">
            <a:off x="7598293" y="4191448"/>
            <a:ext cx="555631" cy="771415"/>
            <a:chOff x="6088534" y="2517197"/>
            <a:chExt cx="813271" cy="1647193"/>
          </a:xfrm>
        </p:grpSpPr>
        <p:sp>
          <p:nvSpPr>
            <p:cNvPr id="104" name="Traan 103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5" name="Traan 104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30" name="Groeperen 29"/>
          <p:cNvGrpSpPr/>
          <p:nvPr/>
        </p:nvGrpSpPr>
        <p:grpSpPr>
          <a:xfrm>
            <a:off x="6964451" y="4012923"/>
            <a:ext cx="1725874" cy="1152105"/>
            <a:chOff x="6487525" y="3341291"/>
            <a:chExt cx="1725874" cy="1152105"/>
          </a:xfrm>
        </p:grpSpPr>
        <p:pic>
          <p:nvPicPr>
            <p:cNvPr id="90" name="Afbeelding 8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7200000">
              <a:off x="6985396" y="3695272"/>
              <a:ext cx="615117" cy="979053"/>
            </a:xfrm>
            <a:prstGeom prst="diamond">
              <a:avLst/>
            </a:prstGeom>
          </p:spPr>
        </p:pic>
        <p:grpSp>
          <p:nvGrpSpPr>
            <p:cNvPr id="29" name="Groeperen 28"/>
            <p:cNvGrpSpPr/>
            <p:nvPr/>
          </p:nvGrpSpPr>
          <p:grpSpPr>
            <a:xfrm>
              <a:off x="6487525" y="3341291"/>
              <a:ext cx="1725874" cy="1152105"/>
              <a:chOff x="6487525" y="3341291"/>
              <a:chExt cx="1725874" cy="1152105"/>
            </a:xfrm>
          </p:grpSpPr>
          <p:pic>
            <p:nvPicPr>
              <p:cNvPr id="92" name="Afbeelding 9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8144581">
                <a:off x="7416315" y="3696311"/>
                <a:ext cx="615116" cy="979053"/>
              </a:xfrm>
              <a:prstGeom prst="diamond">
                <a:avLst/>
              </a:prstGeom>
            </p:spPr>
          </p:pic>
          <p:pic>
            <p:nvPicPr>
              <p:cNvPr id="89" name="Afbeelding 8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00000">
                <a:off x="6669493" y="3159323"/>
                <a:ext cx="615117" cy="979053"/>
              </a:xfrm>
              <a:prstGeom prst="diamond">
                <a:avLst/>
              </a:prstGeom>
            </p:spPr>
          </p:pic>
          <p:pic>
            <p:nvPicPr>
              <p:cNvPr id="91" name="Afbeelding 9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346119">
                <a:off x="7537982" y="3667621"/>
                <a:ext cx="309806" cy="482975"/>
              </a:xfrm>
              <a:prstGeom prst="rtTriangle">
                <a:avLst/>
              </a:prstGeom>
            </p:spPr>
          </p:pic>
        </p:grpSp>
      </p:grpSp>
      <p:grpSp>
        <p:nvGrpSpPr>
          <p:cNvPr id="100" name="Groeperen 99"/>
          <p:cNvGrpSpPr/>
          <p:nvPr/>
        </p:nvGrpSpPr>
        <p:grpSpPr>
          <a:xfrm rot="3824933">
            <a:off x="7493567" y="2106546"/>
            <a:ext cx="548049" cy="771415"/>
            <a:chOff x="6088534" y="2517197"/>
            <a:chExt cx="813271" cy="1647193"/>
          </a:xfrm>
        </p:grpSpPr>
        <p:sp>
          <p:nvSpPr>
            <p:cNvPr id="101" name="Traan 100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2" name="Traan 101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24" name="Groeperen 23"/>
          <p:cNvGrpSpPr/>
          <p:nvPr/>
        </p:nvGrpSpPr>
        <p:grpSpPr>
          <a:xfrm>
            <a:off x="7061940" y="2290855"/>
            <a:ext cx="1504786" cy="805020"/>
            <a:chOff x="6732828" y="2246204"/>
            <a:chExt cx="1504786" cy="805020"/>
          </a:xfrm>
        </p:grpSpPr>
        <p:pic>
          <p:nvPicPr>
            <p:cNvPr id="79" name="Afbeelding 7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051200" y="2159619"/>
              <a:ext cx="309806" cy="482975"/>
            </a:xfrm>
            <a:prstGeom prst="rtTriangle">
              <a:avLst/>
            </a:prstGeom>
          </p:spPr>
        </p:pic>
        <p:pic>
          <p:nvPicPr>
            <p:cNvPr id="80" name="Afbeelding 7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6914797" y="2202427"/>
              <a:ext cx="615116" cy="979053"/>
            </a:xfrm>
            <a:prstGeom prst="diamond">
              <a:avLst/>
            </a:prstGeom>
          </p:spPr>
        </p:pic>
        <p:pic>
          <p:nvPicPr>
            <p:cNvPr id="81" name="Afbeelding 8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7567651" y="2216357"/>
              <a:ext cx="309806" cy="482975"/>
            </a:xfrm>
            <a:prstGeom prst="rtTriangle">
              <a:avLst/>
            </a:prstGeom>
          </p:spPr>
        </p:pic>
        <p:pic>
          <p:nvPicPr>
            <p:cNvPr id="82" name="Afbeelding 8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7440530" y="2254139"/>
              <a:ext cx="615116" cy="979053"/>
            </a:xfrm>
            <a:prstGeom prst="diamond">
              <a:avLst/>
            </a:prstGeom>
          </p:spPr>
        </p:pic>
      </p:grpSp>
      <p:grpSp>
        <p:nvGrpSpPr>
          <p:cNvPr id="88" name="Groeperen 87"/>
          <p:cNvGrpSpPr/>
          <p:nvPr/>
        </p:nvGrpSpPr>
        <p:grpSpPr>
          <a:xfrm rot="3722639">
            <a:off x="5401061" y="3492027"/>
            <a:ext cx="303491" cy="625253"/>
            <a:chOff x="6088534" y="2721017"/>
            <a:chExt cx="575299" cy="1443373"/>
          </a:xfrm>
        </p:grpSpPr>
        <p:sp>
          <p:nvSpPr>
            <p:cNvPr id="98" name="Traan 9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9" name="Traan 98"/>
            <p:cNvSpPr/>
            <p:nvPr/>
          </p:nvSpPr>
          <p:spPr bwMode="auto">
            <a:xfrm rot="9844015">
              <a:off x="6296821" y="2721017"/>
              <a:ext cx="367012" cy="622449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eperen 17"/>
          <p:cNvGrpSpPr/>
          <p:nvPr/>
        </p:nvGrpSpPr>
        <p:grpSpPr>
          <a:xfrm>
            <a:off x="4722968" y="3222885"/>
            <a:ext cx="1754967" cy="1882657"/>
            <a:chOff x="4237271" y="3222885"/>
            <a:chExt cx="1754967" cy="1882657"/>
          </a:xfrm>
        </p:grpSpPr>
        <p:grpSp>
          <p:nvGrpSpPr>
            <p:cNvPr id="67" name="Groeperen 66"/>
            <p:cNvGrpSpPr/>
            <p:nvPr/>
          </p:nvGrpSpPr>
          <p:grpSpPr>
            <a:xfrm>
              <a:off x="4594369" y="4349445"/>
              <a:ext cx="988743" cy="756097"/>
              <a:chOff x="2339752" y="1556792"/>
              <a:chExt cx="1224136" cy="936104"/>
            </a:xfrm>
          </p:grpSpPr>
          <p:sp>
            <p:nvSpPr>
              <p:cNvPr id="71" name="Ovaal 7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Rechte verbindingslijn met pijl 7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4" name="Rechthoek 7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Pijl links 67"/>
            <p:cNvSpPr/>
            <p:nvPr/>
          </p:nvSpPr>
          <p:spPr>
            <a:xfrm rot="5400000">
              <a:off x="4924756" y="3691091"/>
              <a:ext cx="325306" cy="991405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jl links 69"/>
            <p:cNvSpPr/>
            <p:nvPr/>
          </p:nvSpPr>
          <p:spPr>
            <a:xfrm>
              <a:off x="5720878" y="441376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eperen 5"/>
            <p:cNvGrpSpPr/>
            <p:nvPr/>
          </p:nvGrpSpPr>
          <p:grpSpPr>
            <a:xfrm>
              <a:off x="4237271" y="3259223"/>
              <a:ext cx="1276718" cy="1147717"/>
              <a:chOff x="-448686" y="3117802"/>
              <a:chExt cx="2831136" cy="2545080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7344691">
                <a:off x="614904" y="3895336"/>
                <a:ext cx="1364031" cy="2171061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074906">
                <a:off x="-45171" y="2714287"/>
                <a:ext cx="1364031" cy="2171061"/>
              </a:xfrm>
              <a:prstGeom prst="diamond">
                <a:avLst/>
              </a:prstGeom>
            </p:spPr>
          </p:pic>
        </p:grpSp>
        <p:grpSp>
          <p:nvGrpSpPr>
            <p:cNvPr id="7" name="Groeperen 6"/>
            <p:cNvGrpSpPr/>
            <p:nvPr/>
          </p:nvGrpSpPr>
          <p:grpSpPr>
            <a:xfrm>
              <a:off x="4682563" y="3222885"/>
              <a:ext cx="979053" cy="717412"/>
              <a:chOff x="538751" y="3037225"/>
              <a:chExt cx="2171064" cy="1590876"/>
            </a:xfrm>
          </p:grpSpPr>
          <p:pic>
            <p:nvPicPr>
              <p:cNvPr id="9" name="Afbeelding 8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942270" y="2633706"/>
                <a:ext cx="1364026" cy="2171064"/>
              </a:xfrm>
              <a:prstGeom prst="diamond">
                <a:avLst/>
              </a:prstGeom>
            </p:spPr>
          </p:pic>
          <p:pic>
            <p:nvPicPr>
              <p:cNvPr id="8" name="Afbeelding 7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1538">
                <a:off x="1415142" y="3749099"/>
                <a:ext cx="687001" cy="1071004"/>
              </a:xfrm>
              <a:prstGeom prst="rtTriangle">
                <a:avLst/>
              </a:prstGeom>
            </p:spPr>
          </p:pic>
        </p:grpSp>
      </p:grpSp>
      <p:grpSp>
        <p:nvGrpSpPr>
          <p:cNvPr id="85" name="Groeperen 84"/>
          <p:cNvGrpSpPr/>
          <p:nvPr/>
        </p:nvGrpSpPr>
        <p:grpSpPr>
          <a:xfrm rot="3183311">
            <a:off x="5357203" y="1626775"/>
            <a:ext cx="450595" cy="543597"/>
            <a:chOff x="6088534" y="2873449"/>
            <a:chExt cx="696823" cy="1290941"/>
          </a:xfrm>
        </p:grpSpPr>
        <p:sp>
          <p:nvSpPr>
            <p:cNvPr id="87" name="Traan 86"/>
            <p:cNvSpPr/>
            <p:nvPr/>
          </p:nvSpPr>
          <p:spPr bwMode="auto">
            <a:xfrm rot="10264919">
              <a:off x="6418345" y="2873449"/>
              <a:ext cx="367012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6" name="Traan 85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4841203" y="1327263"/>
            <a:ext cx="1654225" cy="1810022"/>
            <a:chOff x="4355506" y="1327263"/>
            <a:chExt cx="1654225" cy="1810022"/>
          </a:xfrm>
        </p:grpSpPr>
        <p:grpSp>
          <p:nvGrpSpPr>
            <p:cNvPr id="55" name="Groeperen 54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61" name="Ovaal 60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Rechte verbindingslijn met pijl 62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Rechthoek 63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Pijl links 55"/>
            <p:cNvSpPr/>
            <p:nvPr/>
          </p:nvSpPr>
          <p:spPr>
            <a:xfrm rot="5400000">
              <a:off x="4945621" y="1672260"/>
              <a:ext cx="301070" cy="1008898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ijl links 57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4355506" y="1327263"/>
              <a:ext cx="1165748" cy="720022"/>
              <a:chOff x="-249267" y="3181421"/>
              <a:chExt cx="2585062" cy="1596659"/>
            </a:xfrm>
          </p:grpSpPr>
          <p:pic>
            <p:nvPicPr>
              <p:cNvPr id="21" name="Afbeelding 2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7200000">
                <a:off x="1456794" y="3899079"/>
                <a:ext cx="686999" cy="1071003"/>
              </a:xfrm>
              <a:prstGeom prst="rtTriangle">
                <a:avLst/>
              </a:prstGeom>
            </p:spPr>
          </p:pic>
          <p:pic>
            <p:nvPicPr>
              <p:cNvPr id="22" name="Afbeelding 21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7200000">
                <a:off x="154252" y="2777902"/>
                <a:ext cx="1364025" cy="2171063"/>
              </a:xfrm>
              <a:prstGeom prst="diamond">
                <a:avLst/>
              </a:prstGeom>
            </p:spPr>
          </p:pic>
        </p:grpSp>
        <p:grpSp>
          <p:nvGrpSpPr>
            <p:cNvPr id="25" name="Groeperen 24"/>
            <p:cNvGrpSpPr/>
            <p:nvPr/>
          </p:nvGrpSpPr>
          <p:grpSpPr>
            <a:xfrm>
              <a:off x="4515874" y="1762407"/>
              <a:ext cx="979053" cy="718564"/>
              <a:chOff x="-817445" y="4063584"/>
              <a:chExt cx="2171063" cy="1593425"/>
            </a:xfrm>
          </p:grpSpPr>
          <p:pic>
            <p:nvPicPr>
              <p:cNvPr id="27" name="Afbeelding 26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269" t="-9267" r="16616" b="-106650"/>
              <a:stretch/>
            </p:blipFill>
            <p:spPr>
              <a:xfrm rot="17998462">
                <a:off x="-413928" y="3889463"/>
                <a:ext cx="1364029" cy="2171063"/>
              </a:xfrm>
              <a:prstGeom prst="diamond">
                <a:avLst/>
              </a:prstGeom>
            </p:spPr>
          </p:pic>
          <p:pic>
            <p:nvPicPr>
              <p:cNvPr id="26" name="Afbeelding 25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0" t="-2984" r="14025" b="-3529"/>
              <a:stretch/>
            </p:blipFill>
            <p:spPr>
              <a:xfrm rot="18000000">
                <a:off x="428569" y="3871581"/>
                <a:ext cx="686998" cy="1071003"/>
              </a:xfrm>
              <a:prstGeom prst="rtTriangle">
                <a:avLst/>
              </a:prstGeom>
            </p:spPr>
          </p:pic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Parity measurement measures if two </a:t>
            </a:r>
            <a:r>
              <a:rPr lang="en-US" dirty="0" err="1" smtClean="0"/>
              <a:t>qubits</a:t>
            </a:r>
            <a:r>
              <a:rPr lang="en-US" dirty="0" smtClean="0"/>
              <a:t> point in the same direction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measurement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Pfaff et al. Nat. Phys. 2012</a:t>
            </a:r>
            <a:endParaRPr lang="en-US" dirty="0"/>
          </a:p>
        </p:txBody>
      </p:sp>
      <p:sp>
        <p:nvSpPr>
          <p:cNvPr id="15" name="Ovaal 14"/>
          <p:cNvSpPr/>
          <p:nvPr/>
        </p:nvSpPr>
        <p:spPr bwMode="auto">
          <a:xfrm>
            <a:off x="2644729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1060553" y="1549722"/>
            <a:ext cx="1397869" cy="1587563"/>
            <a:chOff x="1060553" y="1549722"/>
            <a:chExt cx="1397869" cy="1587563"/>
          </a:xfrm>
        </p:grpSpPr>
        <p:grpSp>
          <p:nvGrpSpPr>
            <p:cNvPr id="32" name="Groeperen 31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33" name="Ovaal 32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Rechte verbindingslijn met pijl 34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Rechthoek 35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ijl links 36"/>
            <p:cNvSpPr/>
            <p:nvPr/>
          </p:nvSpPr>
          <p:spPr>
            <a:xfrm rot="5400000">
              <a:off x="1419244" y="1697193"/>
              <a:ext cx="271359" cy="988742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ijl links 38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Afbeelding 12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394065" y="1549722"/>
              <a:ext cx="589917" cy="589917"/>
            </a:xfrm>
            <a:prstGeom prst="rect">
              <a:avLst/>
            </a:prstGeom>
          </p:spPr>
        </p:pic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086261" y="1549722"/>
              <a:ext cx="589917" cy="589917"/>
            </a:xfrm>
            <a:prstGeom prst="rect">
              <a:avLst/>
            </a:prstGeom>
          </p:spPr>
        </p:pic>
      </p:grpSp>
      <p:sp>
        <p:nvSpPr>
          <p:cNvPr id="42" name="Ovaal 41"/>
          <p:cNvSpPr/>
          <p:nvPr/>
        </p:nvSpPr>
        <p:spPr bwMode="auto">
          <a:xfrm>
            <a:off x="2687377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43" name="Groeperen 42"/>
          <p:cNvGrpSpPr/>
          <p:nvPr/>
        </p:nvGrpSpPr>
        <p:grpSpPr>
          <a:xfrm>
            <a:off x="1103201" y="4349445"/>
            <a:ext cx="988743" cy="756097"/>
            <a:chOff x="2339752" y="1556792"/>
            <a:chExt cx="1224136" cy="936104"/>
          </a:xfrm>
        </p:grpSpPr>
        <p:sp>
          <p:nvSpPr>
            <p:cNvPr id="49" name="Ovaal 48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Rechte verbindingslijn met pijl 50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hthoek 51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jl links 43"/>
          <p:cNvSpPr/>
          <p:nvPr/>
        </p:nvSpPr>
        <p:spPr>
          <a:xfrm rot="5400000">
            <a:off x="1467401" y="3670958"/>
            <a:ext cx="260342" cy="98874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 links 45"/>
          <p:cNvSpPr/>
          <p:nvPr/>
        </p:nvSpPr>
        <p:spPr>
          <a:xfrm>
            <a:off x="2229710" y="4413761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fbeelding 46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489183" y="3518451"/>
            <a:ext cx="589917" cy="589917"/>
          </a:xfrm>
          <a:prstGeom prst="rect">
            <a:avLst/>
          </a:prstGeom>
        </p:spPr>
      </p:pic>
      <p:pic>
        <p:nvPicPr>
          <p:cNvPr id="48" name="Afbeelding 47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1118772" y="3498266"/>
            <a:ext cx="589917" cy="589917"/>
          </a:xfrm>
          <a:prstGeom prst="rect">
            <a:avLst/>
          </a:prstGeom>
        </p:spPr>
      </p:pic>
      <p:sp>
        <p:nvSpPr>
          <p:cNvPr id="54" name="Ovaal 53"/>
          <p:cNvSpPr/>
          <p:nvPr/>
        </p:nvSpPr>
        <p:spPr bwMode="auto">
          <a:xfrm>
            <a:off x="6681735" y="2469821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6" name="Ovaal 65"/>
          <p:cNvSpPr/>
          <p:nvPr/>
        </p:nvSpPr>
        <p:spPr bwMode="auto">
          <a:xfrm>
            <a:off x="6664242" y="4438078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9" name="Groeperen 18"/>
          <p:cNvGrpSpPr/>
          <p:nvPr/>
        </p:nvGrpSpPr>
        <p:grpSpPr>
          <a:xfrm>
            <a:off x="3029933" y="2255240"/>
            <a:ext cx="1093704" cy="606387"/>
            <a:chOff x="3029933" y="2255240"/>
            <a:chExt cx="1093704" cy="606387"/>
          </a:xfrm>
        </p:grpSpPr>
        <p:pic>
          <p:nvPicPr>
            <p:cNvPr id="75" name="Afbeelding 74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33720" y="2255240"/>
              <a:ext cx="589917" cy="589917"/>
            </a:xfrm>
            <a:prstGeom prst="rect">
              <a:avLst/>
            </a:prstGeom>
          </p:spPr>
        </p:pic>
        <p:pic>
          <p:nvPicPr>
            <p:cNvPr id="76" name="Afbeelding 75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029933" y="2271710"/>
              <a:ext cx="589917" cy="589917"/>
            </a:xfrm>
            <a:prstGeom prst="rect">
              <a:avLst/>
            </a:prstGeom>
          </p:spPr>
        </p:pic>
      </p:grpSp>
      <p:grpSp>
        <p:nvGrpSpPr>
          <p:cNvPr id="23" name="Groeperen 22"/>
          <p:cNvGrpSpPr/>
          <p:nvPr/>
        </p:nvGrpSpPr>
        <p:grpSpPr>
          <a:xfrm>
            <a:off x="3061251" y="4143120"/>
            <a:ext cx="1093704" cy="606387"/>
            <a:chOff x="3061251" y="4143120"/>
            <a:chExt cx="1093704" cy="606387"/>
          </a:xfrm>
        </p:grpSpPr>
        <p:pic>
          <p:nvPicPr>
            <p:cNvPr id="77" name="Afbeelding 76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565038" y="4143120"/>
              <a:ext cx="589917" cy="589917"/>
            </a:xfrm>
            <a:prstGeom prst="rect">
              <a:avLst/>
            </a:prstGeom>
          </p:spPr>
        </p:pic>
        <p:pic>
          <p:nvPicPr>
            <p:cNvPr id="78" name="Afbeelding 77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3061251" y="4159590"/>
              <a:ext cx="589917" cy="58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6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4" grpId="0" animBg="1"/>
      <p:bldP spid="46" grpId="0" animBg="1"/>
      <p:bldP spid="54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tomography to characterize a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qubit</a:t>
            </a:r>
            <a:r>
              <a:rPr lang="en-US" dirty="0" smtClean="0"/>
              <a:t> tomography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6" y="2132856"/>
            <a:ext cx="3816424" cy="3109679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555102" y="2813139"/>
            <a:ext cx="1175120" cy="962639"/>
            <a:chOff x="2948517" y="1898988"/>
            <a:chExt cx="1175120" cy="962639"/>
          </a:xfrm>
        </p:grpSpPr>
        <p:grpSp>
          <p:nvGrpSpPr>
            <p:cNvPr id="8" name="Groeperen 7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sp>
        <p:nvSpPr>
          <p:cNvPr id="12" name="Pijl links 11"/>
          <p:cNvSpPr/>
          <p:nvPr/>
        </p:nvSpPr>
        <p:spPr>
          <a:xfrm>
            <a:off x="3394846" y="3082223"/>
            <a:ext cx="504056" cy="693555"/>
          </a:xfrm>
          <a:prstGeom prst="rightArrow">
            <a:avLst/>
          </a:prstGeom>
          <a:solidFill>
            <a:schemeClr val="accent4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hoek 103"/>
          <p:cNvSpPr/>
          <p:nvPr/>
        </p:nvSpPr>
        <p:spPr>
          <a:xfrm>
            <a:off x="2639041" y="4096447"/>
            <a:ext cx="671552" cy="13774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1950435" y="4096447"/>
            <a:ext cx="671552" cy="861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97" name="Groeperen 96"/>
          <p:cNvGrpSpPr/>
          <p:nvPr/>
        </p:nvGrpSpPr>
        <p:grpSpPr>
          <a:xfrm rot="16200000">
            <a:off x="6048707" y="3566516"/>
            <a:ext cx="605024" cy="1050073"/>
            <a:chOff x="6641070" y="3769006"/>
            <a:chExt cx="296882" cy="515265"/>
          </a:xfrm>
        </p:grpSpPr>
        <p:sp>
          <p:nvSpPr>
            <p:cNvPr id="98" name="Gekromde pijl omhoog 97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Rechthoek 98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eperen 87"/>
          <p:cNvGrpSpPr/>
          <p:nvPr/>
        </p:nvGrpSpPr>
        <p:grpSpPr>
          <a:xfrm rot="10800000">
            <a:off x="5950047" y="4562883"/>
            <a:ext cx="1184395" cy="640619"/>
            <a:chOff x="7016821" y="3599333"/>
            <a:chExt cx="581176" cy="314348"/>
          </a:xfrm>
        </p:grpSpPr>
        <p:sp>
          <p:nvSpPr>
            <p:cNvPr id="89" name="Gekromde pijl omlaag 8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Rechthoek 89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eperen 74"/>
          <p:cNvGrpSpPr/>
          <p:nvPr/>
        </p:nvGrpSpPr>
        <p:grpSpPr>
          <a:xfrm rot="4500000">
            <a:off x="6434504" y="4335600"/>
            <a:ext cx="1579506" cy="854328"/>
            <a:chOff x="7016821" y="3599333"/>
            <a:chExt cx="581176" cy="314348"/>
          </a:xfrm>
        </p:grpSpPr>
        <p:sp>
          <p:nvSpPr>
            <p:cNvPr id="69" name="Gekromde pijl omlaag 6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Rechthoek 70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eperen 93"/>
          <p:cNvGrpSpPr/>
          <p:nvPr/>
        </p:nvGrpSpPr>
        <p:grpSpPr>
          <a:xfrm rot="900000">
            <a:off x="6801228" y="3502376"/>
            <a:ext cx="713807" cy="1238876"/>
            <a:chOff x="6641070" y="3769006"/>
            <a:chExt cx="296882" cy="515265"/>
          </a:xfrm>
        </p:grpSpPr>
        <p:sp>
          <p:nvSpPr>
            <p:cNvPr id="95" name="Gekromde pijl omhoog 9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Rechthoek 9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eperen 86"/>
          <p:cNvGrpSpPr/>
          <p:nvPr/>
        </p:nvGrpSpPr>
        <p:grpSpPr>
          <a:xfrm rot="5400000">
            <a:off x="6595310" y="4375955"/>
            <a:ext cx="605024" cy="1050073"/>
            <a:chOff x="6641070" y="3769006"/>
            <a:chExt cx="296882" cy="515265"/>
          </a:xfrm>
        </p:grpSpPr>
        <p:sp>
          <p:nvSpPr>
            <p:cNvPr id="85" name="Gekromde pijl omhoog 8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Rechthoek 8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6291625" y="3722853"/>
            <a:ext cx="1184395" cy="640619"/>
            <a:chOff x="7016821" y="3599333"/>
            <a:chExt cx="581176" cy="314348"/>
          </a:xfrm>
        </p:grpSpPr>
        <p:sp>
          <p:nvSpPr>
            <p:cNvPr id="92" name="Gekromde pijl omlaag 91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Rechthoek 92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9"/>
            <a:ext cx="1237765" cy="166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53881" y="4069718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5"/>
            <a:ext cx="1676537" cy="1081400"/>
            <a:chOff x="781885" y="2055885"/>
            <a:chExt cx="1676537" cy="1081400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415589" y="1693541"/>
              <a:ext cx="271361" cy="996050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465729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eperen 2"/>
          <p:cNvGrpSpPr/>
          <p:nvPr/>
        </p:nvGrpSpPr>
        <p:grpSpPr>
          <a:xfrm>
            <a:off x="6831170" y="7245424"/>
            <a:ext cx="3834588" cy="3078581"/>
            <a:chOff x="5057893" y="2942707"/>
            <a:chExt cx="3834588" cy="3078581"/>
          </a:xfrm>
        </p:grpSpPr>
        <p:sp>
          <p:nvSpPr>
            <p:cNvPr id="55" name="Afgeronde rechthoek 54"/>
            <p:cNvSpPr/>
            <p:nvPr/>
          </p:nvSpPr>
          <p:spPr>
            <a:xfrm>
              <a:off x="5057893" y="2942707"/>
              <a:ext cx="3834588" cy="307858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is brought into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picks up </a:t>
              </a: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By doing this twice the electron picks up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π</a:t>
              </a:r>
              <a:r>
                <a:rPr lang="en-US" sz="1600" dirty="0" smtClean="0">
                  <a:solidFill>
                    <a:schemeClr val="tx1"/>
                  </a:solidFill>
                </a:rPr>
                <a:t>phase if both carbons point in the same direction along x and no phase if they do not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Measuring the electron projects the state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57" name="Afbeelding 5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432" y="3882361"/>
              <a:ext cx="508779" cy="232405"/>
            </a:xfrm>
            <a:prstGeom prst="rect">
              <a:avLst/>
            </a:prstGeom>
          </p:spPr>
        </p:pic>
        <p:pic>
          <p:nvPicPr>
            <p:cNvPr id="58" name="Afbeelding 5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53" y="3649956"/>
              <a:ext cx="345467" cy="232405"/>
            </a:xfrm>
            <a:prstGeom prst="rect">
              <a:avLst/>
            </a:prstGeom>
          </p:spPr>
        </p:pic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213518" y="3603868"/>
              <a:ext cx="311690" cy="257179"/>
            </a:xfrm>
            <a:prstGeom prst="rect">
              <a:avLst/>
            </a:prstGeom>
          </p:spPr>
        </p:pic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8181982" y="3729481"/>
              <a:ext cx="566482" cy="347591"/>
            </a:xfrm>
            <a:prstGeom prst="rect">
              <a:avLst/>
            </a:prstGeom>
          </p:spPr>
        </p:pic>
        <p:sp>
          <p:nvSpPr>
            <p:cNvPr id="61" name="Tekstvak 60"/>
            <p:cNvSpPr txBox="1"/>
            <p:nvPr/>
          </p:nvSpPr>
          <p:spPr>
            <a:xfrm>
              <a:off x="5921211" y="3553576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sp>
          <p:nvSpPr>
            <p:cNvPr id="62" name="Tekstvak 61"/>
            <p:cNvSpPr txBox="1"/>
            <p:nvPr/>
          </p:nvSpPr>
          <p:spPr>
            <a:xfrm>
              <a:off x="5921211" y="3767452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179457" y="3104428"/>
              <a:ext cx="311690" cy="257179"/>
            </a:xfrm>
            <a:prstGeom prst="rect">
              <a:avLst/>
            </a:prstGeom>
          </p:spPr>
        </p:pic>
      </p:grpSp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99" y="3861048"/>
            <a:ext cx="4694217" cy="1612885"/>
          </a:xfrm>
          <a:prstGeom prst="rect">
            <a:avLst/>
          </a:prstGeom>
        </p:spPr>
      </p:pic>
      <p:pic>
        <p:nvPicPr>
          <p:cNvPr id="103" name="Afbeelding 102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163609" y="3813733"/>
            <a:ext cx="1109381" cy="1109377"/>
          </a:xfrm>
          <a:prstGeom prst="rect">
            <a:avLst/>
          </a:prstGeom>
        </p:spPr>
      </p:pic>
      <p:pic>
        <p:nvPicPr>
          <p:cNvPr id="70" name="Afbeelding 6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46884" y="3934653"/>
            <a:ext cx="1109381" cy="1109377"/>
          </a:xfrm>
          <a:prstGeom prst="rect">
            <a:avLst/>
          </a:prstGeom>
        </p:spPr>
      </p:pic>
      <p:pic>
        <p:nvPicPr>
          <p:cNvPr id="101" name="Afbeelding 100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4345">
            <a:off x="6030558" y="3923595"/>
            <a:ext cx="1109381" cy="1109377"/>
          </a:xfrm>
          <a:prstGeom prst="rect">
            <a:avLst/>
          </a:prstGeom>
        </p:spPr>
      </p:pic>
      <p:pic>
        <p:nvPicPr>
          <p:cNvPr id="102" name="Afbeelding 101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153077" y="4041040"/>
            <a:ext cx="1109381" cy="11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can project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388618" y="1720510"/>
              <a:ext cx="325306" cy="99605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Computer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eperen 13"/>
          <p:cNvGrpSpPr/>
          <p:nvPr/>
        </p:nvGrpSpPr>
        <p:grpSpPr>
          <a:xfrm>
            <a:off x="5052864" y="1772816"/>
            <a:ext cx="3205484" cy="3574398"/>
            <a:chOff x="5052864" y="1772816"/>
            <a:chExt cx="3205484" cy="3574398"/>
          </a:xfrm>
        </p:grpSpPr>
        <p:pic>
          <p:nvPicPr>
            <p:cNvPr id="8" name="Afbeelding 7" descr="uu-XX-parit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864" y="2700919"/>
              <a:ext cx="3024336" cy="2464274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5165193"/>
              <a:ext cx="1814140" cy="182021"/>
            </a:xfrm>
            <a:prstGeom prst="rect">
              <a:avLst/>
            </a:prstGeom>
          </p:spPr>
        </p:pic>
        <p:grpSp>
          <p:nvGrpSpPr>
            <p:cNvPr id="5" name="Groeperen 4"/>
            <p:cNvGrpSpPr/>
            <p:nvPr/>
          </p:nvGrpSpPr>
          <p:grpSpPr>
            <a:xfrm>
              <a:off x="5772773" y="1772816"/>
              <a:ext cx="1891054" cy="1152105"/>
              <a:chOff x="5772773" y="1772816"/>
              <a:chExt cx="1891054" cy="1152105"/>
            </a:xfrm>
          </p:grpSpPr>
          <p:pic>
            <p:nvPicPr>
              <p:cNvPr id="11" name="Afbeelding 1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773" y="1772816"/>
                <a:ext cx="1891054" cy="421928"/>
              </a:xfrm>
              <a:prstGeom prst="rect">
                <a:avLst/>
              </a:prstGeom>
            </p:spPr>
          </p:pic>
          <p:grpSp>
            <p:nvGrpSpPr>
              <p:cNvPr id="24" name="Groeperen 23"/>
              <p:cNvGrpSpPr/>
              <p:nvPr/>
            </p:nvGrpSpPr>
            <p:grpSpPr>
              <a:xfrm rot="3691939">
                <a:off x="6489205" y="1951341"/>
                <a:ext cx="555631" cy="771415"/>
                <a:chOff x="6088534" y="2517197"/>
                <a:chExt cx="813271" cy="1647193"/>
              </a:xfrm>
            </p:grpSpPr>
            <p:sp>
              <p:nvSpPr>
                <p:cNvPr id="25" name="Traan 24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26" name="Traan 25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grpSp>
            <p:nvGrpSpPr>
              <p:cNvPr id="27" name="Groeperen 26"/>
              <p:cNvGrpSpPr/>
              <p:nvPr/>
            </p:nvGrpSpPr>
            <p:grpSpPr>
              <a:xfrm>
                <a:off x="5855363" y="1772816"/>
                <a:ext cx="1725874" cy="1152105"/>
                <a:chOff x="6487525" y="3341291"/>
                <a:chExt cx="1725874" cy="1152105"/>
              </a:xfrm>
            </p:grpSpPr>
            <p:pic>
              <p:nvPicPr>
                <p:cNvPr id="28" name="Afbeelding 27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7200000">
                  <a:off x="6985396" y="3695272"/>
                  <a:ext cx="615117" cy="979053"/>
                </a:xfrm>
                <a:prstGeom prst="diamond">
                  <a:avLst/>
                </a:prstGeom>
              </p:spPr>
            </p:pic>
            <p:grpSp>
              <p:nvGrpSpPr>
                <p:cNvPr id="29" name="Groeperen 28"/>
                <p:cNvGrpSpPr/>
                <p:nvPr/>
              </p:nvGrpSpPr>
              <p:grpSpPr>
                <a:xfrm>
                  <a:off x="6487525" y="3341291"/>
                  <a:ext cx="1725874" cy="1152105"/>
                  <a:chOff x="6487525" y="3341291"/>
                  <a:chExt cx="1725874" cy="1152105"/>
                </a:xfrm>
              </p:grpSpPr>
              <p:pic>
                <p:nvPicPr>
                  <p:cNvPr id="30" name="Afbeelding 29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52269" t="-9267" r="16616" b="-106650"/>
                  <a:stretch/>
                </p:blipFill>
                <p:spPr>
                  <a:xfrm rot="18144581">
                    <a:off x="7416315" y="3696311"/>
                    <a:ext cx="615116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1" name="Afbeelding 30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33" t="-109403" r="-52687" b="-6514"/>
                  <a:stretch/>
                </p:blipFill>
                <p:spPr>
                  <a:xfrm rot="18000000">
                    <a:off x="6669493" y="3159323"/>
                    <a:ext cx="615117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2" name="Afbeelding 31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650" t="-2984" r="14025" b="-3529"/>
                  <a:stretch/>
                </p:blipFill>
                <p:spPr>
                  <a:xfrm rot="7346119">
                    <a:off x="7537982" y="3667621"/>
                    <a:ext cx="309806" cy="482975"/>
                  </a:xfrm>
                  <a:prstGeom prst="rtTriangle">
                    <a:avLst/>
                  </a:prstGeom>
                </p:spPr>
              </p:pic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700919"/>
            <a:ext cx="3024336" cy="2464274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3245023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3389039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2065716" y="1747559"/>
            <a:ext cx="936104" cy="766841"/>
            <a:chOff x="2948517" y="1898988"/>
            <a:chExt cx="1175120" cy="962639"/>
          </a:xfrm>
        </p:grpSpPr>
        <p:grpSp>
          <p:nvGrpSpPr>
            <p:cNvPr id="17" name="Groeperen 16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9" name="Afbeelding 18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3957279" y="1962380"/>
            <a:ext cx="1337112" cy="844571"/>
            <a:chOff x="3957279" y="1962380"/>
            <a:chExt cx="1337112" cy="844571"/>
          </a:xfrm>
        </p:grpSpPr>
        <p:grpSp>
          <p:nvGrpSpPr>
            <p:cNvPr id="34" name="Groeperen 33"/>
            <p:cNvGrpSpPr/>
            <p:nvPr/>
          </p:nvGrpSpPr>
          <p:grpSpPr>
            <a:xfrm>
              <a:off x="3962986" y="2216442"/>
              <a:ext cx="772204" cy="590509"/>
              <a:chOff x="2339752" y="1556792"/>
              <a:chExt cx="1224136" cy="936104"/>
            </a:xfrm>
          </p:grpSpPr>
          <p:sp>
            <p:nvSpPr>
              <p:cNvPr id="38" name="Ovaal 37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hoek 38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Rechte verbindingslijn met pijl 39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1" name="Rechthoek 40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Pijl links 34"/>
            <p:cNvSpPr/>
            <p:nvPr/>
          </p:nvSpPr>
          <p:spPr>
            <a:xfrm rot="5400000">
              <a:off x="4219204" y="1700455"/>
              <a:ext cx="254063" cy="777914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ijl links 35"/>
            <p:cNvSpPr/>
            <p:nvPr/>
          </p:nvSpPr>
          <p:spPr>
            <a:xfrm>
              <a:off x="4736820" y="2284950"/>
              <a:ext cx="211931" cy="267736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al 5"/>
            <p:cNvSpPr/>
            <p:nvPr/>
          </p:nvSpPr>
          <p:spPr>
            <a:xfrm>
              <a:off x="5021850" y="2284950"/>
              <a:ext cx="272541" cy="272541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326833" cy="760040"/>
          </a:xfrm>
        </p:spPr>
        <p:txBody>
          <a:bodyPr/>
          <a:lstStyle/>
          <a:p>
            <a:r>
              <a:rPr lang="en-US" dirty="0" smtClean="0"/>
              <a:t>Quantum error correction requires deterministic </a:t>
            </a:r>
            <a:r>
              <a:rPr lang="en-US" dirty="0"/>
              <a:t>parity </a:t>
            </a:r>
            <a:r>
              <a:rPr lang="en-US" dirty="0" smtClean="0"/>
              <a:t>measurements and more </a:t>
            </a:r>
            <a:r>
              <a:rPr lang="en-US" dirty="0" err="1" smtClean="0"/>
              <a:t>qubits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Risté</a:t>
            </a:r>
            <a:r>
              <a:rPr lang="nl-NL" dirty="0" smtClean="0"/>
              <a:t> et al. Nature 2013</a:t>
            </a:r>
            <a:endParaRPr lang="nl-NL" dirty="0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72040" y="2590284"/>
            <a:ext cx="707872" cy="33920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3217902" y="2276872"/>
            <a:ext cx="994057" cy="646331"/>
            <a:chOff x="7668348" y="3007313"/>
            <a:chExt cx="1177707" cy="765742"/>
          </a:xfrm>
        </p:grpSpPr>
        <p:sp>
          <p:nvSpPr>
            <p:cNvPr id="9" name="Ovaal 8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>
              <a:off x="7668348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al 10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7798664" y="3007313"/>
              <a:ext cx="1047391" cy="76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 smtClean="0"/>
                <a:t>μ=1.10</a:t>
              </a:r>
              <a:r>
                <a:rPr lang="en-US" sz="1200" dirty="0" smtClean="0"/>
                <a:t>%</a:t>
              </a:r>
              <a:endParaRPr lang="en-US" sz="1200" dirty="0" smtClean="0"/>
            </a:p>
            <a:p>
              <a:pPr algn="l"/>
              <a:r>
                <a:rPr lang="en-US" sz="1200" dirty="0" smtClean="0"/>
                <a:t>μ=0.33</a:t>
              </a:r>
              <a:r>
                <a:rPr lang="en-US" sz="1200" dirty="0" smtClean="0"/>
                <a:t>%</a:t>
              </a:r>
            </a:p>
            <a:p>
              <a:pPr algn="l"/>
              <a:r>
                <a:rPr lang="en-US" sz="1200" dirty="0" smtClean="0"/>
                <a:t>μ=0.11</a:t>
              </a:r>
              <a:r>
                <a:rPr lang="en-US" sz="1200" dirty="0" smtClean="0"/>
                <a:t>%</a:t>
              </a:r>
              <a:endParaRPr lang="en-US" sz="1200" dirty="0" smtClean="0"/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6938151" y="2340201"/>
            <a:ext cx="97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μ = 1.10%</a:t>
            </a:r>
            <a:endParaRPr lang="en-US" sz="1200" dirty="0" smtClean="0"/>
          </a:p>
          <a:p>
            <a:pPr algn="l"/>
            <a:r>
              <a:rPr lang="en-US" sz="1200" dirty="0" smtClean="0"/>
              <a:t>B = 700G</a:t>
            </a:r>
            <a:endParaRPr lang="en-US" sz="1200" dirty="0" smtClean="0"/>
          </a:p>
          <a:p>
            <a:pPr algn="l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24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575" y="77180"/>
            <a:ext cx="8046913" cy="760040"/>
          </a:xfrm>
        </p:spPr>
        <p:txBody>
          <a:bodyPr/>
          <a:lstStyle/>
          <a:p>
            <a:r>
              <a:rPr lang="en-US" dirty="0" smtClean="0"/>
              <a:t>The unique combination of local spin control </a:t>
            </a:r>
            <a:r>
              <a:rPr lang="en-US" dirty="0" smtClean="0"/>
              <a:t>and an </a:t>
            </a:r>
            <a:r>
              <a:rPr lang="en-US" dirty="0" smtClean="0"/>
              <a:t>optical interface </a:t>
            </a:r>
            <a:r>
              <a:rPr lang="en-US" dirty="0" smtClean="0"/>
              <a:t>allows a node based design 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quantum</a:t>
            </a:r>
            <a:r>
              <a:rPr lang="nl-NL" dirty="0" smtClean="0"/>
              <a:t> computer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qubits</a:t>
            </a:r>
            <a:r>
              <a:rPr lang="nl-NL" dirty="0"/>
              <a:t>,</a:t>
            </a:r>
            <a:r>
              <a:rPr lang="nl-NL" dirty="0" smtClean="0"/>
              <a:t> the </a:t>
            </a:r>
            <a:r>
              <a:rPr lang="nl-NL" dirty="0" err="1" smtClean="0"/>
              <a:t>quantum</a:t>
            </a:r>
            <a:r>
              <a:rPr lang="nl-NL" dirty="0" smtClean="0"/>
              <a:t> </a:t>
            </a:r>
            <a:r>
              <a:rPr lang="nl-NL" dirty="0" err="1" smtClean="0"/>
              <a:t>analogue</a:t>
            </a:r>
            <a:r>
              <a:rPr lang="nl-NL" dirty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Classical</a:t>
            </a:r>
            <a:r>
              <a:rPr lang="nl-NL" dirty="0" smtClean="0"/>
              <a:t> Bits </a:t>
            </a:r>
            <a:r>
              <a:rPr lang="nl-NL" dirty="0" err="1" smtClean="0"/>
              <a:t>vs</a:t>
            </a:r>
            <a:r>
              <a:rPr lang="nl-NL" dirty="0" smtClean="0"/>
              <a:t> Quantum Bits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ekstvak 20"/>
          <p:cNvSpPr txBox="1"/>
          <p:nvPr/>
        </p:nvSpPr>
        <p:spPr>
          <a:xfrm>
            <a:off x="1331640" y="15370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Bit </a:t>
            </a:r>
          </a:p>
        </p:txBody>
      </p:sp>
      <p:sp>
        <p:nvSpPr>
          <p:cNvPr id="25" name="Tekstvak 24"/>
          <p:cNvSpPr txBox="1"/>
          <p:nvPr/>
        </p:nvSpPr>
        <p:spPr>
          <a:xfrm>
            <a:off x="1331640" y="305220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1 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1381973" y="2156867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+mn-lt"/>
                <a:cs typeface="Futura"/>
              </a:rPr>
              <a:t>0 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3203848" y="153376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Qubit</a:t>
            </a:r>
            <a:r>
              <a:rPr lang="en-US" sz="1400" dirty="0" smtClean="0"/>
              <a:t> </a:t>
            </a:r>
          </a:p>
        </p:txBody>
      </p:sp>
      <p:grpSp>
        <p:nvGrpSpPr>
          <p:cNvPr id="61" name="Groeperen 60"/>
          <p:cNvGrpSpPr/>
          <p:nvPr/>
        </p:nvGrpSpPr>
        <p:grpSpPr>
          <a:xfrm>
            <a:off x="-752144" y="6957392"/>
            <a:ext cx="2998213" cy="571616"/>
            <a:chOff x="2132948" y="5135175"/>
            <a:chExt cx="2998213" cy="571616"/>
          </a:xfrm>
        </p:grpSpPr>
        <p:pic>
          <p:nvPicPr>
            <p:cNvPr id="14" name="Afbeelding 1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545" y="5135175"/>
              <a:ext cx="571616" cy="571616"/>
            </a:xfrm>
            <a:prstGeom prst="rect">
              <a:avLst/>
            </a:prstGeom>
          </p:spPr>
        </p:pic>
        <p:pic>
          <p:nvPicPr>
            <p:cNvPr id="8" name="Afbeelding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948" y="5209050"/>
              <a:ext cx="2133600" cy="469900"/>
            </a:xfrm>
            <a:prstGeom prst="rect">
              <a:avLst/>
            </a:prstGeom>
          </p:spPr>
        </p:pic>
      </p:grpSp>
      <p:grpSp>
        <p:nvGrpSpPr>
          <p:cNvPr id="68" name="Groeperen 67"/>
          <p:cNvGrpSpPr/>
          <p:nvPr/>
        </p:nvGrpSpPr>
        <p:grpSpPr>
          <a:xfrm>
            <a:off x="2640180" y="4683820"/>
            <a:ext cx="1829310" cy="571616"/>
            <a:chOff x="2640180" y="4683820"/>
            <a:chExt cx="1829310" cy="571616"/>
          </a:xfrm>
        </p:grpSpPr>
        <p:pic>
          <p:nvPicPr>
            <p:cNvPr id="7" name="Afbeelding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180" y="4730697"/>
              <a:ext cx="1130300" cy="469900"/>
            </a:xfrm>
            <a:prstGeom prst="rect">
              <a:avLst/>
            </a:prstGeom>
          </p:spPr>
        </p:pic>
        <p:pic>
          <p:nvPicPr>
            <p:cNvPr id="38" name="Afbeelding 3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3897874" y="4683820"/>
              <a:ext cx="571616" cy="571616"/>
            </a:xfrm>
            <a:prstGeom prst="rect">
              <a:avLst/>
            </a:prstGeom>
          </p:spPr>
        </p:pic>
      </p:grpSp>
      <p:grpSp>
        <p:nvGrpSpPr>
          <p:cNvPr id="66" name="Groeperen 65"/>
          <p:cNvGrpSpPr/>
          <p:nvPr/>
        </p:nvGrpSpPr>
        <p:grpSpPr>
          <a:xfrm>
            <a:off x="4783397" y="4154724"/>
            <a:ext cx="3209453" cy="1514500"/>
            <a:chOff x="4783397" y="4154724"/>
            <a:chExt cx="3209453" cy="1514500"/>
          </a:xfrm>
        </p:grpSpPr>
        <p:sp>
          <p:nvSpPr>
            <p:cNvPr id="29" name="Pijl links 28"/>
            <p:cNvSpPr/>
            <p:nvPr/>
          </p:nvSpPr>
          <p:spPr>
            <a:xfrm>
              <a:off x="4783397" y="479460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ijl links 29"/>
            <p:cNvSpPr/>
            <p:nvPr/>
          </p:nvSpPr>
          <p:spPr>
            <a:xfrm rot="19800000">
              <a:off x="6083951" y="4568123"/>
              <a:ext cx="734397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9" name="Pijl links 38"/>
            <p:cNvSpPr/>
            <p:nvPr/>
          </p:nvSpPr>
          <p:spPr>
            <a:xfrm rot="1800000">
              <a:off x="6034702" y="4957774"/>
              <a:ext cx="74703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50%</a:t>
              </a:r>
              <a:endParaRPr lang="en-US" sz="1400" dirty="0"/>
            </a:p>
          </p:txBody>
        </p:sp>
        <p:grpSp>
          <p:nvGrpSpPr>
            <p:cNvPr id="20" name="Groeperen 19"/>
            <p:cNvGrpSpPr/>
            <p:nvPr/>
          </p:nvGrpSpPr>
          <p:grpSpPr>
            <a:xfrm>
              <a:off x="5158201" y="4647241"/>
              <a:ext cx="988743" cy="756097"/>
              <a:chOff x="2339752" y="1556792"/>
              <a:chExt cx="1224136" cy="936104"/>
            </a:xfrm>
          </p:grpSpPr>
          <p:sp>
            <p:nvSpPr>
              <p:cNvPr id="22" name="Ovaal 21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Rechte verbindingslijn met pijl 23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hthoek 39"/>
            <p:cNvSpPr/>
            <p:nvPr/>
          </p:nvSpPr>
          <p:spPr>
            <a:xfrm rot="16200000">
              <a:off x="5809323" y="4866863"/>
              <a:ext cx="523452" cy="144015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eperen 10"/>
            <p:cNvGrpSpPr/>
            <p:nvPr/>
          </p:nvGrpSpPr>
          <p:grpSpPr>
            <a:xfrm>
              <a:off x="6677366" y="5097608"/>
              <a:ext cx="1315484" cy="571616"/>
              <a:chOff x="7395040" y="4601666"/>
              <a:chExt cx="1315484" cy="571616"/>
            </a:xfrm>
          </p:grpSpPr>
          <p:pic>
            <p:nvPicPr>
              <p:cNvPr id="35" name="Afbeelding 3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3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1" name="Afbeelding 4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395040" y="4601666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12" name="Groeperen 11"/>
            <p:cNvGrpSpPr/>
            <p:nvPr/>
          </p:nvGrpSpPr>
          <p:grpSpPr>
            <a:xfrm>
              <a:off x="6621677" y="4154724"/>
              <a:ext cx="1300918" cy="571616"/>
              <a:chOff x="7396610" y="3647605"/>
              <a:chExt cx="1300918" cy="571616"/>
            </a:xfrm>
          </p:grpSpPr>
          <p:pic>
            <p:nvPicPr>
              <p:cNvPr id="34" name="Afbeelding 33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8187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42" name="Afbeelding 41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396610" y="3647605"/>
                <a:ext cx="571616" cy="571616"/>
              </a:xfrm>
              <a:prstGeom prst="rect">
                <a:avLst/>
              </a:prstGeom>
            </p:spPr>
          </p:pic>
        </p:grpSp>
      </p:grpSp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281">
            <a:off x="3625363" y="2145556"/>
            <a:ext cx="571616" cy="571616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6588">
            <a:off x="3640851" y="3179509"/>
            <a:ext cx="571616" cy="571616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2253551"/>
            <a:ext cx="939800" cy="469900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48" y="3167083"/>
            <a:ext cx="939800" cy="469900"/>
          </a:xfrm>
          <a:prstGeom prst="rect">
            <a:avLst/>
          </a:prstGeom>
        </p:spPr>
      </p:pic>
      <p:grpSp>
        <p:nvGrpSpPr>
          <p:cNvPr id="67" name="Groeperen 66"/>
          <p:cNvGrpSpPr/>
          <p:nvPr/>
        </p:nvGrpSpPr>
        <p:grpSpPr>
          <a:xfrm>
            <a:off x="4193628" y="2204167"/>
            <a:ext cx="3192805" cy="1645622"/>
            <a:chOff x="4193628" y="2204167"/>
            <a:chExt cx="3192805" cy="1645622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4587202" y="2204167"/>
              <a:ext cx="988743" cy="756097"/>
              <a:chOff x="2339752" y="1556792"/>
              <a:chExt cx="1224136" cy="936104"/>
            </a:xfrm>
          </p:grpSpPr>
          <p:sp>
            <p:nvSpPr>
              <p:cNvPr id="44" name="Ovaal 4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hoek 4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Rechte verbindingslijn met pijl 4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Rechthoek 4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eperen 47"/>
            <p:cNvGrpSpPr/>
            <p:nvPr/>
          </p:nvGrpSpPr>
          <p:grpSpPr>
            <a:xfrm>
              <a:off x="4587202" y="3093692"/>
              <a:ext cx="988743" cy="756097"/>
              <a:chOff x="2339752" y="1556792"/>
              <a:chExt cx="1224136" cy="936104"/>
            </a:xfrm>
          </p:grpSpPr>
          <p:sp>
            <p:nvSpPr>
              <p:cNvPr id="49" name="Ovaal 4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hoek 4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Rechte verbindingslijn met pijl 5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hthoek 5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Pijl links 52"/>
            <p:cNvSpPr/>
            <p:nvPr/>
          </p:nvSpPr>
          <p:spPr>
            <a:xfrm>
              <a:off x="4209012" y="2317584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ijl links 53"/>
            <p:cNvSpPr/>
            <p:nvPr/>
          </p:nvSpPr>
          <p:spPr>
            <a:xfrm>
              <a:off x="4193628" y="3167083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eperen 54"/>
            <p:cNvGrpSpPr/>
            <p:nvPr/>
          </p:nvGrpSpPr>
          <p:grpSpPr>
            <a:xfrm>
              <a:off x="6051614" y="2262328"/>
              <a:ext cx="1300918" cy="571616"/>
              <a:chOff x="7629789" y="3647605"/>
              <a:chExt cx="1300918" cy="571616"/>
            </a:xfrm>
          </p:grpSpPr>
          <p:pic>
            <p:nvPicPr>
              <p:cNvPr id="56" name="Afbeelding 5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1366" y="3775183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7629789" y="3647605"/>
                <a:ext cx="571616" cy="571616"/>
              </a:xfrm>
              <a:prstGeom prst="rect">
                <a:avLst/>
              </a:prstGeom>
            </p:spPr>
          </p:pic>
        </p:grpSp>
        <p:grpSp>
          <p:nvGrpSpPr>
            <p:cNvPr id="58" name="Groeperen 57"/>
            <p:cNvGrpSpPr/>
            <p:nvPr/>
          </p:nvGrpSpPr>
          <p:grpSpPr>
            <a:xfrm>
              <a:off x="6070949" y="3066922"/>
              <a:ext cx="1315484" cy="571616"/>
              <a:chOff x="7628219" y="4601666"/>
              <a:chExt cx="1315484" cy="571616"/>
            </a:xfrm>
          </p:grpSpPr>
          <p:pic>
            <p:nvPicPr>
              <p:cNvPr id="59" name="Afbeelding 5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4362" y="4641448"/>
                <a:ext cx="769341" cy="379541"/>
              </a:xfrm>
              <a:prstGeom prst="rect">
                <a:avLst/>
              </a:prstGeom>
            </p:spPr>
          </p:pic>
          <p:pic>
            <p:nvPicPr>
              <p:cNvPr id="60" name="Afbeelding 5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76588">
                <a:off x="7628219" y="4601666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4" name="Pijl links 63"/>
            <p:cNvSpPr/>
            <p:nvPr/>
          </p:nvSpPr>
          <p:spPr>
            <a:xfrm>
              <a:off x="5571349" y="2334472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ijl links 64"/>
            <p:cNvSpPr/>
            <p:nvPr/>
          </p:nvSpPr>
          <p:spPr>
            <a:xfrm>
              <a:off x="5570831" y="3155417"/>
              <a:ext cx="374804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993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</a:t>
            </a:r>
            <a:r>
              <a:rPr lang="en-US" dirty="0"/>
              <a:t>c</a:t>
            </a:r>
            <a:r>
              <a:rPr lang="en-US" noProof="0" dirty="0" err="1" smtClean="0"/>
              <a:t>orrection</a:t>
            </a:r>
            <a:r>
              <a:rPr lang="en-US" noProof="0" dirty="0" smtClean="0"/>
              <a:t>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particles are entangled if they cannot be described independent from each other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Afbeelding 1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8" y="1314893"/>
            <a:ext cx="2291988" cy="557874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6515840" y="3522914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grpSp>
        <p:nvGrpSpPr>
          <p:cNvPr id="28" name="Groeperen 27"/>
          <p:cNvGrpSpPr/>
          <p:nvPr/>
        </p:nvGrpSpPr>
        <p:grpSpPr>
          <a:xfrm>
            <a:off x="4229400" y="2805047"/>
            <a:ext cx="1508612" cy="1799933"/>
            <a:chOff x="3896063" y="1013719"/>
            <a:chExt cx="2504542" cy="2988182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33" name="Afbeelding 3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4945810" y="3658572"/>
            <a:ext cx="1443705" cy="559387"/>
            <a:chOff x="3684669" y="3658572"/>
            <a:chExt cx="1443705" cy="559387"/>
          </a:xfrm>
        </p:grpSpPr>
        <p:grpSp>
          <p:nvGrpSpPr>
            <p:cNvPr id="44" name="Groeperen 43"/>
            <p:cNvGrpSpPr/>
            <p:nvPr/>
          </p:nvGrpSpPr>
          <p:grpSpPr>
            <a:xfrm>
              <a:off x="3895723" y="3658572"/>
              <a:ext cx="1232651" cy="551113"/>
              <a:chOff x="2483716" y="2608782"/>
              <a:chExt cx="2093741" cy="936104"/>
            </a:xfrm>
          </p:grpSpPr>
          <p:grpSp>
            <p:nvGrpSpPr>
              <p:cNvPr id="45" name="Groeperen 44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48" name="Ovaal 47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hoek 48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Rechte verbindingslijn met pijl 49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51" name="Rechthoek 50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Pijl links 45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ijl links 46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kstvak 53"/>
            <p:cNvSpPr txBox="1"/>
            <p:nvPr/>
          </p:nvSpPr>
          <p:spPr>
            <a:xfrm>
              <a:off x="3684669" y="3910182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B</a:t>
              </a:r>
            </a:p>
          </p:txBody>
        </p:sp>
      </p:grpSp>
      <p:sp>
        <p:nvSpPr>
          <p:cNvPr id="15" name="Tekstvak 14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grpSp>
        <p:nvGrpSpPr>
          <p:cNvPr id="29" name="Groeperen 28"/>
          <p:cNvGrpSpPr/>
          <p:nvPr/>
        </p:nvGrpSpPr>
        <p:grpSpPr>
          <a:xfrm>
            <a:off x="1840895" y="2917870"/>
            <a:ext cx="980987" cy="1307741"/>
            <a:chOff x="587920" y="1303590"/>
            <a:chExt cx="1628596" cy="2171063"/>
          </a:xfrm>
        </p:grpSpPr>
        <p:pic>
          <p:nvPicPr>
            <p:cNvPr id="30" name="Afbeelding 2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1987344">
              <a:off x="587920" y="1867034"/>
              <a:ext cx="686999" cy="1071003"/>
            </a:xfrm>
            <a:prstGeom prst="rtTriangle">
              <a:avLst/>
            </a:prstGeom>
          </p:spPr>
        </p:pic>
        <p:pic>
          <p:nvPicPr>
            <p:cNvPr id="31" name="Afbeelding 30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2785806">
              <a:off x="852488" y="1303590"/>
              <a:ext cx="1364028" cy="2171063"/>
            </a:xfrm>
            <a:prstGeom prst="diamond">
              <a:avLst/>
            </a:prstGeom>
          </p:spPr>
        </p:pic>
      </p:grpSp>
      <p:grpSp>
        <p:nvGrpSpPr>
          <p:cNvPr id="12" name="Groeperen 11"/>
          <p:cNvGrpSpPr/>
          <p:nvPr/>
        </p:nvGrpSpPr>
        <p:grpSpPr>
          <a:xfrm>
            <a:off x="1993316" y="3596791"/>
            <a:ext cx="1655170" cy="604530"/>
            <a:chOff x="732175" y="3596791"/>
            <a:chExt cx="1655170" cy="604530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1154694" y="3596791"/>
              <a:ext cx="1232651" cy="551113"/>
              <a:chOff x="2483716" y="2608782"/>
              <a:chExt cx="2093741" cy="936104"/>
            </a:xfrm>
          </p:grpSpPr>
          <p:grpSp>
            <p:nvGrpSpPr>
              <p:cNvPr id="36" name="Groeperen 35"/>
              <p:cNvGrpSpPr/>
              <p:nvPr/>
            </p:nvGrpSpPr>
            <p:grpSpPr>
              <a:xfrm>
                <a:off x="2947751" y="2608782"/>
                <a:ext cx="1224136" cy="936104"/>
                <a:chOff x="2339752" y="1556792"/>
                <a:chExt cx="1224136" cy="936104"/>
              </a:xfrm>
            </p:grpSpPr>
            <p:sp>
              <p:nvSpPr>
                <p:cNvPr id="37" name="Ovaal 36"/>
                <p:cNvSpPr/>
                <p:nvPr/>
              </p:nvSpPr>
              <p:spPr>
                <a:xfrm>
                  <a:off x="2482050" y="1772816"/>
                  <a:ext cx="867532" cy="648072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339752" y="1988840"/>
                  <a:ext cx="1224136" cy="504056"/>
                </a:xfrm>
                <a:prstGeom prst="rect">
                  <a:avLst/>
                </a:prstGeom>
                <a:solidFill>
                  <a:srgbClr val="FFFFFF"/>
                </a:solidFill>
                <a:ln w="12700" cmpd="sng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Rechte verbindingslijn met pijl 38"/>
                <p:cNvCxnSpPr/>
                <p:nvPr/>
              </p:nvCxnSpPr>
              <p:spPr bwMode="auto">
                <a:xfrm flipV="1">
                  <a:off x="2915816" y="1628800"/>
                  <a:ext cx="360040" cy="432048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0" name="Rechthoek 39"/>
                <p:cNvSpPr/>
                <p:nvPr/>
              </p:nvSpPr>
              <p:spPr>
                <a:xfrm>
                  <a:off x="2339752" y="1556792"/>
                  <a:ext cx="1224136" cy="72008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Pijl links 40"/>
              <p:cNvSpPr/>
              <p:nvPr/>
            </p:nvSpPr>
            <p:spPr>
              <a:xfrm>
                <a:off x="4241493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ijl links 41"/>
              <p:cNvSpPr/>
              <p:nvPr/>
            </p:nvSpPr>
            <p:spPr>
              <a:xfrm>
                <a:off x="2483716" y="2791227"/>
                <a:ext cx="335964" cy="424428"/>
              </a:xfrm>
              <a:prstGeom prst="rightArrow">
                <a:avLst/>
              </a:prstGeom>
              <a:solidFill>
                <a:schemeClr val="accent4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kstvak 54"/>
            <p:cNvSpPr txBox="1"/>
            <p:nvPr/>
          </p:nvSpPr>
          <p:spPr>
            <a:xfrm>
              <a:off x="732175" y="3893544"/>
              <a:ext cx="4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A</a:t>
              </a:r>
            </a:p>
          </p:txBody>
        </p:sp>
      </p:grpSp>
      <p:grpSp>
        <p:nvGrpSpPr>
          <p:cNvPr id="63" name="Groeperen 62"/>
          <p:cNvGrpSpPr/>
          <p:nvPr/>
        </p:nvGrpSpPr>
        <p:grpSpPr>
          <a:xfrm>
            <a:off x="3103384" y="1416015"/>
            <a:ext cx="2753010" cy="1876877"/>
            <a:chOff x="2018347" y="1949311"/>
            <a:chExt cx="2753010" cy="1876877"/>
          </a:xfrm>
        </p:grpSpPr>
        <p:grpSp>
          <p:nvGrpSpPr>
            <p:cNvPr id="6" name="Groeperen 5"/>
            <p:cNvGrpSpPr/>
            <p:nvPr/>
          </p:nvGrpSpPr>
          <p:grpSpPr>
            <a:xfrm>
              <a:off x="3262745" y="1999031"/>
              <a:ext cx="1508612" cy="1799933"/>
              <a:chOff x="815856" y="2976390"/>
              <a:chExt cx="2504541" cy="2988182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2566319">
                <a:off x="815856" y="3793509"/>
                <a:ext cx="1364030" cy="2171063"/>
              </a:xfrm>
              <a:prstGeom prst="diamond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33" t="-109403" r="-52687" b="-6514"/>
              <a:stretch/>
            </p:blipFill>
            <p:spPr>
              <a:xfrm rot="1841225">
                <a:off x="1956367" y="2976390"/>
                <a:ext cx="1364030" cy="2171063"/>
              </a:xfrm>
              <a:prstGeom prst="diamond">
                <a:avLst/>
              </a:prstGeom>
            </p:spPr>
          </p:pic>
        </p:grpSp>
        <p:grpSp>
          <p:nvGrpSpPr>
            <p:cNvPr id="62" name="Groeperen 61"/>
            <p:cNvGrpSpPr/>
            <p:nvPr/>
          </p:nvGrpSpPr>
          <p:grpSpPr>
            <a:xfrm>
              <a:off x="2018347" y="1949311"/>
              <a:ext cx="2480023" cy="1876877"/>
              <a:chOff x="2018347" y="1949311"/>
              <a:chExt cx="2480023" cy="1876877"/>
            </a:xfrm>
          </p:grpSpPr>
          <p:grpSp>
            <p:nvGrpSpPr>
              <p:cNvPr id="7" name="Groeperen 6"/>
              <p:cNvGrpSpPr/>
              <p:nvPr/>
            </p:nvGrpSpPr>
            <p:grpSpPr>
              <a:xfrm>
                <a:off x="2134753" y="2176821"/>
                <a:ext cx="980987" cy="1307741"/>
                <a:chOff x="574074" y="3264680"/>
                <a:chExt cx="1628596" cy="2171063"/>
              </a:xfrm>
            </p:grpSpPr>
            <p:pic>
              <p:nvPicPr>
                <p:cNvPr id="8" name="Afbeelding 7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50" t="-2984" r="14025" b="-3529"/>
                <a:stretch/>
              </p:blipFill>
              <p:spPr>
                <a:xfrm rot="1987344">
                  <a:off x="574074" y="3828124"/>
                  <a:ext cx="686999" cy="1071003"/>
                </a:xfrm>
                <a:prstGeom prst="rtTriangle">
                  <a:avLst/>
                </a:prstGeom>
              </p:spPr>
            </p:pic>
            <p:pic>
              <p:nvPicPr>
                <p:cNvPr id="9" name="Afbeelding 8" descr="OrangeSpin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269" t="-9267" r="16616" b="-106650"/>
                <a:stretch/>
              </p:blipFill>
              <p:spPr>
                <a:xfrm rot="12785806">
                  <a:off x="838642" y="3264680"/>
                  <a:ext cx="1364028" cy="2171063"/>
                </a:xfrm>
                <a:prstGeom prst="diamond">
                  <a:avLst/>
                </a:prstGeom>
              </p:spPr>
            </p:pic>
          </p:grpSp>
          <p:sp>
            <p:nvSpPr>
              <p:cNvPr id="52" name="Tekstvak 51"/>
              <p:cNvSpPr txBox="1"/>
              <p:nvPr/>
            </p:nvSpPr>
            <p:spPr>
              <a:xfrm>
                <a:off x="2427454" y="2928300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A</a:t>
                </a:r>
              </a:p>
            </p:txBody>
          </p:sp>
          <p:sp>
            <p:nvSpPr>
              <p:cNvPr id="53" name="Tekstvak 52"/>
              <p:cNvSpPr txBox="1"/>
              <p:nvPr/>
            </p:nvSpPr>
            <p:spPr>
              <a:xfrm>
                <a:off x="4075851" y="2981372"/>
                <a:ext cx="42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/>
                  <a:t>B</a:t>
                </a:r>
              </a:p>
            </p:txBody>
          </p:sp>
          <p:grpSp>
            <p:nvGrpSpPr>
              <p:cNvPr id="59" name="Groeperen 58"/>
              <p:cNvGrpSpPr/>
              <p:nvPr/>
            </p:nvGrpSpPr>
            <p:grpSpPr>
              <a:xfrm rot="3216332">
                <a:off x="2229642" y="1738016"/>
                <a:ext cx="1876877" cy="2299468"/>
                <a:chOff x="6088534" y="2517197"/>
                <a:chExt cx="813271" cy="1647193"/>
              </a:xfrm>
            </p:grpSpPr>
            <p:sp>
              <p:nvSpPr>
                <p:cNvPr id="60" name="Traan 59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Traan 60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</p:grpSp>
      </p:grpSp>
      <p:sp>
        <p:nvSpPr>
          <p:cNvPr id="56" name="Tekstvak 55"/>
          <p:cNvSpPr txBox="1"/>
          <p:nvPr/>
        </p:nvSpPr>
        <p:spPr>
          <a:xfrm>
            <a:off x="3687264" y="3449627"/>
            <a:ext cx="504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endParaRPr lang="en-US" sz="1400" dirty="0" smtClean="0"/>
          </a:p>
        </p:txBody>
      </p:sp>
      <p:sp>
        <p:nvSpPr>
          <p:cNvPr id="68" name="Tekstvak 67"/>
          <p:cNvSpPr txBox="1"/>
          <p:nvPr/>
        </p:nvSpPr>
        <p:spPr>
          <a:xfrm>
            <a:off x="6515840" y="3522914"/>
            <a:ext cx="504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 smtClean="0"/>
              <a:t>1</a:t>
            </a:r>
          </a:p>
          <a:p>
            <a:pPr algn="l"/>
            <a:r>
              <a:rPr lang="en-US" sz="1400" dirty="0" smtClean="0"/>
              <a:t>0</a:t>
            </a:r>
          </a:p>
          <a:p>
            <a:pPr algn="l"/>
            <a:r>
              <a:rPr lang="en-US" sz="1400" dirty="0"/>
              <a:t>0</a:t>
            </a:r>
            <a:endParaRPr lang="en-US" sz="1400" dirty="0" smtClean="0"/>
          </a:p>
        </p:txBody>
      </p:sp>
      <p:grpSp>
        <p:nvGrpSpPr>
          <p:cNvPr id="17" name="Groeperen 16"/>
          <p:cNvGrpSpPr/>
          <p:nvPr/>
        </p:nvGrpSpPr>
        <p:grpSpPr>
          <a:xfrm>
            <a:off x="1521670" y="3531113"/>
            <a:ext cx="1307741" cy="966882"/>
            <a:chOff x="260529" y="3531113"/>
            <a:chExt cx="1307741" cy="966882"/>
          </a:xfrm>
        </p:grpSpPr>
        <p:pic>
          <p:nvPicPr>
            <p:cNvPr id="69" name="Afbeelding 68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0" t="-2984" r="14025" b="-3529"/>
            <a:stretch/>
          </p:blipFill>
          <p:spPr>
            <a:xfrm rot="7200000">
              <a:off x="663248" y="3415461"/>
              <a:ext cx="413815" cy="645119"/>
            </a:xfrm>
            <a:prstGeom prst="rtTriangle">
              <a:avLst/>
            </a:prstGeom>
          </p:spPr>
        </p:pic>
        <p:pic>
          <p:nvPicPr>
            <p:cNvPr id="70" name="Afbeelding 69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69" t="-9267" r="16616" b="-106650"/>
            <a:stretch/>
          </p:blipFill>
          <p:spPr>
            <a:xfrm rot="17998462">
              <a:off x="503588" y="3433312"/>
              <a:ext cx="821624" cy="1307741"/>
            </a:xfrm>
            <a:prstGeom prst="diamond">
              <a:avLst/>
            </a:prstGeom>
          </p:spPr>
        </p:pic>
      </p:grpSp>
      <p:grpSp>
        <p:nvGrpSpPr>
          <p:cNvPr id="71" name="Groeperen 70"/>
          <p:cNvGrpSpPr/>
          <p:nvPr/>
        </p:nvGrpSpPr>
        <p:grpSpPr>
          <a:xfrm rot="5400000">
            <a:off x="4147088" y="2885786"/>
            <a:ext cx="1508612" cy="1799933"/>
            <a:chOff x="3896063" y="1013719"/>
            <a:chExt cx="2504542" cy="2988182"/>
          </a:xfrm>
        </p:grpSpPr>
        <p:pic>
          <p:nvPicPr>
            <p:cNvPr id="72" name="Afbeelding 71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2566319">
              <a:off x="3896063" y="1830838"/>
              <a:ext cx="1364030" cy="2171063"/>
            </a:xfrm>
            <a:prstGeom prst="diamond">
              <a:avLst/>
            </a:prstGeom>
          </p:spPr>
        </p:pic>
        <p:pic>
          <p:nvPicPr>
            <p:cNvPr id="73" name="Afbeelding 72" descr="OrangeSpi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3" t="-109403" r="-52687" b="-6514"/>
            <a:stretch/>
          </p:blipFill>
          <p:spPr>
            <a:xfrm rot="1841225">
              <a:off x="5036575" y="1013719"/>
              <a:ext cx="1364030" cy="2171063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9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31 -0.01065 " pathEditMode="relative" ptsTypes="AA">
                                      <p:cBhvr>
                                        <p:cTn id="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/>
      <p:bldP spid="15" grpId="1"/>
      <p:bldP spid="56" grpId="0"/>
      <p:bldP spid="68" grpId="0"/>
      <p:bldP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/>
        </p:nvGrpSpPr>
        <p:grpSpPr>
          <a:xfrm>
            <a:off x="5515639" y="3380425"/>
            <a:ext cx="2152716" cy="2192247"/>
            <a:chOff x="5515639" y="3380425"/>
            <a:chExt cx="2152716" cy="2192247"/>
          </a:xfrm>
        </p:grpSpPr>
        <p:grpSp>
          <p:nvGrpSpPr>
            <p:cNvPr id="82" name="Groeperen 81"/>
            <p:cNvGrpSpPr/>
            <p:nvPr/>
          </p:nvGrpSpPr>
          <p:grpSpPr>
            <a:xfrm>
              <a:off x="6183414" y="3814691"/>
              <a:ext cx="1021127" cy="733055"/>
              <a:chOff x="4283968" y="4647145"/>
              <a:chExt cx="1021127" cy="733055"/>
            </a:xfrm>
          </p:grpSpPr>
          <p:sp>
            <p:nvSpPr>
              <p:cNvPr id="76" name="Traan 75"/>
              <p:cNvSpPr/>
              <p:nvPr/>
            </p:nvSpPr>
            <p:spPr bwMode="auto">
              <a:xfrm rot="4500000">
                <a:off x="4394780" y="4823236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7" name="Traan 76"/>
              <p:cNvSpPr/>
              <p:nvPr/>
            </p:nvSpPr>
            <p:spPr bwMode="auto">
              <a:xfrm rot="15300000">
                <a:off x="4988033" y="5063137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8" name="Traan 77"/>
              <p:cNvSpPr/>
              <p:nvPr/>
            </p:nvSpPr>
            <p:spPr bwMode="auto">
              <a:xfrm rot="15501730">
                <a:off x="4709812" y="4933176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587199" y="4755279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283968" y="4647145"/>
                <a:ext cx="571616" cy="571616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639" y="3380425"/>
              <a:ext cx="2152716" cy="255515"/>
            </a:xfrm>
            <a:prstGeom prst="rect">
              <a:avLst/>
            </a:prstGeom>
          </p:spPr>
        </p:pic>
        <p:sp>
          <p:nvSpPr>
            <p:cNvPr id="50" name="Rechthoek 49"/>
            <p:cNvSpPr/>
            <p:nvPr/>
          </p:nvSpPr>
          <p:spPr>
            <a:xfrm>
              <a:off x="5515639" y="5228277"/>
              <a:ext cx="1475924" cy="344395"/>
            </a:xfrm>
            <a:prstGeom prst="rect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4 Correct error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Tamniau</a:t>
            </a:r>
            <a:r>
              <a:rPr lang="nl-NL" dirty="0" smtClean="0"/>
              <a:t> et al. Nat Nano (2014), </a:t>
            </a:r>
            <a:r>
              <a:rPr lang="nl-NL" dirty="0" err="1" smtClean="0"/>
              <a:t>Waldherr</a:t>
            </a:r>
            <a:r>
              <a:rPr lang="nl-NL" dirty="0" smtClean="0"/>
              <a:t> et al. Nature (2014) </a:t>
            </a:r>
          </a:p>
          <a:p>
            <a:r>
              <a:rPr lang="nl-NL" dirty="0" smtClean="0"/>
              <a:t>Reed et al. Nature (2012) </a:t>
            </a:r>
          </a:p>
        </p:txBody>
      </p:sp>
      <p:sp>
        <p:nvSpPr>
          <p:cNvPr id="21" name="Ovaal 20"/>
          <p:cNvSpPr/>
          <p:nvPr/>
        </p:nvSpPr>
        <p:spPr bwMode="auto">
          <a:xfrm>
            <a:off x="3314538" y="444667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3" name="Groeperen 12"/>
          <p:cNvGrpSpPr/>
          <p:nvPr/>
        </p:nvGrpSpPr>
        <p:grpSpPr>
          <a:xfrm>
            <a:off x="852261" y="1507484"/>
            <a:ext cx="1814863" cy="930471"/>
            <a:chOff x="852261" y="1268760"/>
            <a:chExt cx="1814863" cy="930471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660771" y="1627615"/>
              <a:ext cx="571616" cy="571616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1268760"/>
              <a:ext cx="1814863" cy="25339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2" y="4224692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7" y="44433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Groeperen 9"/>
          <p:cNvGrpSpPr/>
          <p:nvPr/>
        </p:nvGrpSpPr>
        <p:grpSpPr>
          <a:xfrm>
            <a:off x="4031940" y="1332514"/>
            <a:ext cx="3778457" cy="1140024"/>
            <a:chOff x="4031940" y="1332514"/>
            <a:chExt cx="3778457" cy="1140024"/>
          </a:xfrm>
        </p:grpSpPr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681" y="1332514"/>
              <a:ext cx="2152716" cy="255515"/>
            </a:xfrm>
            <a:prstGeom prst="rect">
              <a:avLst/>
            </a:prstGeom>
          </p:spPr>
        </p:pic>
        <p:grpSp>
          <p:nvGrpSpPr>
            <p:cNvPr id="42" name="Groeperen 41"/>
            <p:cNvGrpSpPr/>
            <p:nvPr/>
          </p:nvGrpSpPr>
          <p:grpSpPr>
            <a:xfrm>
              <a:off x="6053544" y="1668677"/>
              <a:ext cx="1142603" cy="803861"/>
              <a:chOff x="1440906" y="2332899"/>
              <a:chExt cx="1142603" cy="803861"/>
            </a:xfrm>
          </p:grpSpPr>
          <p:sp>
            <p:nvSpPr>
              <p:cNvPr id="39" name="Traan 38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0" name="Traan 39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1" name="Traan 40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2011893" y="2565144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29" name="Afbeelding 28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" name="Pijl links 5"/>
            <p:cNvSpPr/>
            <p:nvPr/>
          </p:nvSpPr>
          <p:spPr>
            <a:xfrm>
              <a:off x="4031940" y="1673950"/>
              <a:ext cx="1080120" cy="629592"/>
            </a:xfrm>
            <a:prstGeom prst="righ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400" dirty="0" smtClean="0">
                  <a:solidFill>
                    <a:schemeClr val="bg1"/>
                  </a:solidFill>
                </a:rPr>
                <a:t>1 Encode </a:t>
              </a:r>
            </a:p>
          </p:txBody>
        </p:sp>
      </p:grp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754401" y="4046936"/>
            <a:ext cx="571616" cy="571616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852261" y="2682877"/>
            <a:ext cx="4258923" cy="1419855"/>
            <a:chOff x="852261" y="2682877"/>
            <a:chExt cx="4258923" cy="1419855"/>
          </a:xfrm>
        </p:grpSpPr>
        <p:pic>
          <p:nvPicPr>
            <p:cNvPr id="37" name="Afbeelding 3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3019461"/>
              <a:ext cx="2376551" cy="282083"/>
            </a:xfrm>
            <a:prstGeom prst="rect">
              <a:avLst/>
            </a:prstGeom>
          </p:spPr>
        </p:pic>
        <p:grpSp>
          <p:nvGrpSpPr>
            <p:cNvPr id="52" name="Groeperen 51"/>
            <p:cNvGrpSpPr/>
            <p:nvPr/>
          </p:nvGrpSpPr>
          <p:grpSpPr>
            <a:xfrm>
              <a:off x="1295596" y="3298871"/>
              <a:ext cx="1142603" cy="803861"/>
              <a:chOff x="1440906" y="2332899"/>
              <a:chExt cx="1142603" cy="803861"/>
            </a:xfrm>
          </p:grpSpPr>
          <p:sp>
            <p:nvSpPr>
              <p:cNvPr id="54" name="Traan 53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6" name="Afbeelding 55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2011893" y="2565144"/>
                <a:ext cx="571616" cy="571616"/>
              </a:xfrm>
              <a:prstGeom prst="rect">
                <a:avLst/>
              </a:prstGeom>
            </p:spPr>
          </p:pic>
          <p:sp>
            <p:nvSpPr>
              <p:cNvPr id="53" name="Traan 52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55" name="Traan 54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58" name="Afbeelding 5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8" name="Pijl rechts 7"/>
            <p:cNvSpPr/>
            <p:nvPr/>
          </p:nvSpPr>
          <p:spPr>
            <a:xfrm rot="20088270">
              <a:off x="4032815" y="2682877"/>
              <a:ext cx="1078369" cy="634838"/>
            </a:xfrm>
            <a:prstGeom prst="lef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 Error</a:t>
              </a:r>
            </a:p>
          </p:txBody>
        </p:sp>
      </p:grpSp>
      <p:sp>
        <p:nvSpPr>
          <p:cNvPr id="9" name="Rechthoek 8"/>
          <p:cNvSpPr/>
          <p:nvPr/>
        </p:nvSpPr>
        <p:spPr>
          <a:xfrm>
            <a:off x="1013906" y="5295345"/>
            <a:ext cx="1785868" cy="554653"/>
          </a:xfrm>
          <a:prstGeom prst="rect">
            <a:avLst/>
          </a:prstGeom>
          <a:solidFill>
            <a:srgbClr val="002B6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3 Diagnose by 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parity </a:t>
            </a:r>
            <a:r>
              <a:rPr lang="en-US" sz="1400" dirty="0" err="1" smtClean="0">
                <a:solidFill>
                  <a:srgbClr val="FFFFFF"/>
                </a:solidFill>
              </a:rPr>
              <a:t>measurment</a:t>
            </a:r>
            <a:r>
              <a:rPr lang="en-US" sz="1400" dirty="0" smtClean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Short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ntroduction to Quantum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2096</TotalTime>
  <Words>1146</Words>
  <Application>Microsoft Macintosh PowerPoint</Application>
  <PresentationFormat>Diavoorstelling (4:3)</PresentationFormat>
  <Paragraphs>241</Paragraphs>
  <Slides>30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30</vt:i4>
      </vt:variant>
    </vt:vector>
  </HeadingPairs>
  <TitlesOfParts>
    <vt:vector size="33" baseType="lpstr">
      <vt:lpstr>140401_TUD_thema</vt:lpstr>
      <vt:lpstr>1_140401_TUD_thema</vt:lpstr>
      <vt:lpstr>Aangepast ontwerp</vt:lpstr>
      <vt:lpstr>Parity Measurements on Weakly Coupled Carbon Spins in Diamond</vt:lpstr>
      <vt:lpstr>A Quantum Computer promises an exponential speedup over conventional computers</vt:lpstr>
      <vt:lpstr>PowerPoint-presentatie</vt:lpstr>
      <vt:lpstr>Parity Measurements on Weakly Coupled Carbon Spins in Diamond</vt:lpstr>
      <vt:lpstr>A quantum computer uses qubits, the quantum analogue of classical bits </vt:lpstr>
      <vt:lpstr>Quantum error correction is essential in building a scalable quantum computer </vt:lpstr>
      <vt:lpstr>Two particles are entangled if they cannot be described independent from each other</vt:lpstr>
      <vt:lpstr>By measuring the parity an error can be diagnosed and corrected </vt:lpstr>
      <vt:lpstr>Parity Measurements on Weakly Coupled Carbon Spins in Diamond</vt:lpstr>
      <vt:lpstr>PowerPoint-presentatie</vt:lpstr>
      <vt:lpstr>The NV-center is an impurity in Diamond of which we can contol the electronic spin</vt:lpstr>
      <vt:lpstr>Carbon spins rotate around different axes depending on the electron state</vt:lpstr>
      <vt:lpstr>By repeatedly flipping the electron spin with careful timing we can control the carbon spin</vt:lpstr>
      <vt:lpstr>Using the control over the carbon and electron spin we can initialize carbon spins</vt:lpstr>
      <vt:lpstr>Parity Measurements on Weakly Coupled Carbon Spins in Diamond</vt:lpstr>
      <vt:lpstr>A Parity measurement measures if two qubits point in the same direction </vt:lpstr>
      <vt:lpstr>We use a tomography to characterize a state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deterministic parity measurements and more qubits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Coherence times </vt:lpstr>
      <vt:lpstr>By repeatedly flipping the electron spin with careful timing we can control the carbon spin</vt:lpstr>
      <vt:lpstr>The unique combination of local spin control and an optical interface allows a node based design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210</cp:revision>
  <dcterms:created xsi:type="dcterms:W3CDTF">2014-09-08T11:23:13Z</dcterms:created>
  <dcterms:modified xsi:type="dcterms:W3CDTF">2014-09-11T12:32:45Z</dcterms:modified>
</cp:coreProperties>
</file>